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8" r:id="rId1"/>
  </p:sldMasterIdLst>
  <p:notesMasterIdLst>
    <p:notesMasterId r:id="rId30"/>
  </p:notesMasterIdLst>
  <p:sldIdLst>
    <p:sldId id="300" r:id="rId2"/>
    <p:sldId id="303" r:id="rId3"/>
    <p:sldId id="304" r:id="rId4"/>
    <p:sldId id="305" r:id="rId5"/>
    <p:sldId id="307" r:id="rId6"/>
    <p:sldId id="306" r:id="rId7"/>
    <p:sldId id="308" r:id="rId8"/>
    <p:sldId id="309" r:id="rId9"/>
    <p:sldId id="310" r:id="rId10"/>
    <p:sldId id="312" r:id="rId11"/>
    <p:sldId id="313" r:id="rId12"/>
    <p:sldId id="314" r:id="rId13"/>
    <p:sldId id="315" r:id="rId14"/>
    <p:sldId id="316" r:id="rId15"/>
    <p:sldId id="317" r:id="rId16"/>
    <p:sldId id="318" r:id="rId17"/>
    <p:sldId id="319" r:id="rId18"/>
    <p:sldId id="320" r:id="rId19"/>
    <p:sldId id="321" r:id="rId20"/>
    <p:sldId id="322" r:id="rId21"/>
    <p:sldId id="323" r:id="rId22"/>
    <p:sldId id="324" r:id="rId23"/>
    <p:sldId id="325" r:id="rId24"/>
    <p:sldId id="326" r:id="rId25"/>
    <p:sldId id="327" r:id="rId26"/>
    <p:sldId id="328" r:id="rId27"/>
    <p:sldId id="329" r:id="rId28"/>
    <p:sldId id="330" r:id="rId2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0AD47"/>
    <a:srgbClr val="172C6C"/>
    <a:srgbClr val="C00000"/>
    <a:srgbClr val="E69C2B"/>
    <a:srgbClr val="FFFF66"/>
    <a:srgbClr val="FFFFFF"/>
    <a:srgbClr val="949DC8"/>
    <a:srgbClr val="F6A870"/>
    <a:srgbClr val="F3F3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965" autoAdjust="0"/>
    <p:restoredTop sz="94591" autoAdjust="0"/>
  </p:normalViewPr>
  <p:slideViewPr>
    <p:cSldViewPr snapToGrid="0" showGuides="1">
      <p:cViewPr varScale="1">
        <p:scale>
          <a:sx n="83" d="100"/>
          <a:sy n="83" d="100"/>
        </p:scale>
        <p:origin x="734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3134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Relationship Id="rId5" Type="http://schemas.openxmlformats.org/officeDocument/2006/relationships/image" Target="../media/image39.wmf"/><Relationship Id="rId4" Type="http://schemas.openxmlformats.org/officeDocument/2006/relationships/image" Target="../media/image38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0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1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Relationship Id="rId4" Type="http://schemas.openxmlformats.org/officeDocument/2006/relationships/image" Target="../media/image45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4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5" Type="http://schemas.openxmlformats.org/officeDocument/2006/relationships/image" Target="../media/image20.wmf"/><Relationship Id="rId4" Type="http://schemas.openxmlformats.org/officeDocument/2006/relationships/image" Target="../media/image19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4" Type="http://schemas.openxmlformats.org/officeDocument/2006/relationships/image" Target="../media/image24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26.wmf"/><Relationship Id="rId1" Type="http://schemas.openxmlformats.org/officeDocument/2006/relationships/image" Target="../media/image25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3" Type="http://schemas.openxmlformats.org/officeDocument/2006/relationships/image" Target="../media/image29.wmf"/><Relationship Id="rId7" Type="http://schemas.openxmlformats.org/officeDocument/2006/relationships/image" Target="../media/image33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Relationship Id="rId6" Type="http://schemas.openxmlformats.org/officeDocument/2006/relationships/image" Target="../media/image32.wmf"/><Relationship Id="rId5" Type="http://schemas.openxmlformats.org/officeDocument/2006/relationships/image" Target="../media/image31.wmf"/><Relationship Id="rId4" Type="http://schemas.openxmlformats.org/officeDocument/2006/relationships/image" Target="../media/image3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20BB47-156D-2249-895A-A7B7CE7260E2}" type="datetimeFigureOut">
              <a:rPr lang="ru-RU" smtClean="0"/>
              <a:t>21.11.2023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C37761-A08F-A242-B2B7-7A9B3400F0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70678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BC37761-A08F-A242-B2B7-7A9B3400F026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806067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C37761-A08F-A242-B2B7-7A9B3400F026}" type="slidenum">
              <a:rPr lang="ru-RU" smtClean="0"/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49053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C37761-A08F-A242-B2B7-7A9B3400F026}" type="slidenum">
              <a:rPr lang="ru-RU" smtClean="0"/>
              <a:t>23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94703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C37761-A08F-A242-B2B7-7A9B3400F026}" type="slidenum">
              <a:rPr lang="ru-RU" smtClean="0"/>
              <a:t>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04124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C37761-A08F-A242-B2B7-7A9B3400F026}" type="slidenum">
              <a:rPr lang="ru-RU" smtClean="0"/>
              <a:t>25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33638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C37761-A08F-A242-B2B7-7A9B3400F026}" type="slidenum">
              <a:rPr lang="ru-RU" smtClean="0"/>
              <a:t>26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72832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C37761-A08F-A242-B2B7-7A9B3400F026}" type="slidenum">
              <a:rPr lang="ru-RU" smtClean="0"/>
              <a:t>27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45743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C37761-A08F-A242-B2B7-7A9B3400F026}" type="slidenum">
              <a:rPr lang="ru-RU" smtClean="0"/>
              <a:t>28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66589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22">
            <a:extLst>
              <a:ext uri="{FF2B5EF4-FFF2-40B4-BE49-F238E27FC236}">
                <a16:creationId xmlns:a16="http://schemas.microsoft.com/office/drawing/2014/main" id="{5609E10F-92AF-93C2-2443-8F5ACC09AE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8625" y="1514474"/>
            <a:ext cx="11333163" cy="533401"/>
          </a:xfrm>
        </p:spPr>
        <p:txBody>
          <a:bodyPr lIns="0" tIns="0" rIns="0" bIns="0" anchor="t" anchorCtr="0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224493515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75B0FF9-C26A-473D-9A96-7223461F2CC9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72659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+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005D942-E1C3-35FF-1512-7E9F8A38229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124824" y="2619375"/>
            <a:ext cx="3636963" cy="3808413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1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Поместите сюда свой текст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825E1DE-1D8B-C991-03B5-266F93FB8871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428625" y="2647950"/>
            <a:ext cx="7481888" cy="3779838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pPr lvl="0"/>
            <a:endParaRPr lang="ru-RU" dirty="0"/>
          </a:p>
        </p:txBody>
      </p:sp>
      <p:sp>
        <p:nvSpPr>
          <p:cNvPr id="6" name="Текст 11">
            <a:extLst>
              <a:ext uri="{FF2B5EF4-FFF2-40B4-BE49-F238E27FC236}">
                <a16:creationId xmlns:a16="http://schemas.microsoft.com/office/drawing/2014/main" id="{2708E292-54F7-DA46-53D5-110910DF41A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28624" y="1912938"/>
            <a:ext cx="11333163" cy="639762"/>
          </a:xfrm>
        </p:spPr>
        <p:txBody>
          <a:bodyPr lIns="0" tIns="0" rIns="0" bIns="0">
            <a:noAutofit/>
          </a:bodyPr>
          <a:lstStyle>
            <a:lvl1pPr>
              <a:defRPr sz="1600"/>
            </a:lvl1pPr>
          </a:lstStyle>
          <a:p>
            <a:r>
              <a:rPr lang="ru-RU" b="0" dirty="0">
                <a:solidFill>
                  <a:schemeClr val="tx1"/>
                </a:solidFill>
                <a:latin typeface="+mj-lt"/>
              </a:rPr>
              <a:t>Образец подзаголовка</a:t>
            </a:r>
          </a:p>
        </p:txBody>
      </p:sp>
      <p:sp>
        <p:nvSpPr>
          <p:cNvPr id="8" name="Заголовок 22">
            <a:extLst>
              <a:ext uri="{FF2B5EF4-FFF2-40B4-BE49-F238E27FC236}">
                <a16:creationId xmlns:a16="http://schemas.microsoft.com/office/drawing/2014/main" id="{35F270BB-89A4-2C92-B3B4-084C3DC035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8625" y="1514474"/>
            <a:ext cx="11333163" cy="533401"/>
          </a:xfrm>
        </p:spPr>
        <p:txBody>
          <a:bodyPr lIns="0" tIns="0" rIns="0" bIns="0" anchor="t" anchorCtr="0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80654968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+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005D942-E1C3-35FF-1512-7E9F8A38229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124824" y="2619375"/>
            <a:ext cx="3636963" cy="3808413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1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Поместите сюда свой текст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825E1DE-1D8B-C991-03B5-266F93FB8871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428625" y="2647950"/>
            <a:ext cx="3632200" cy="3779838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pPr lvl="0"/>
            <a:endParaRPr lang="ru-RU" dirty="0"/>
          </a:p>
        </p:txBody>
      </p:sp>
      <p:sp>
        <p:nvSpPr>
          <p:cNvPr id="6" name="Текст 11">
            <a:extLst>
              <a:ext uri="{FF2B5EF4-FFF2-40B4-BE49-F238E27FC236}">
                <a16:creationId xmlns:a16="http://schemas.microsoft.com/office/drawing/2014/main" id="{2708E292-54F7-DA46-53D5-110910DF41A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28624" y="1912938"/>
            <a:ext cx="11333163" cy="639762"/>
          </a:xfrm>
        </p:spPr>
        <p:txBody>
          <a:bodyPr lIns="0" tIns="0" rIns="0" bIns="0">
            <a:noAutofit/>
          </a:bodyPr>
          <a:lstStyle>
            <a:lvl1pPr>
              <a:defRPr sz="1600"/>
            </a:lvl1pPr>
          </a:lstStyle>
          <a:p>
            <a:r>
              <a:rPr lang="ru-RU" b="0" dirty="0">
                <a:solidFill>
                  <a:schemeClr val="tx1"/>
                </a:solidFill>
                <a:latin typeface="+mj-lt"/>
              </a:rPr>
              <a:t>Образец подзаголовка</a:t>
            </a:r>
          </a:p>
        </p:txBody>
      </p:sp>
      <p:sp>
        <p:nvSpPr>
          <p:cNvPr id="8" name="Заголовок 22">
            <a:extLst>
              <a:ext uri="{FF2B5EF4-FFF2-40B4-BE49-F238E27FC236}">
                <a16:creationId xmlns:a16="http://schemas.microsoft.com/office/drawing/2014/main" id="{35F270BB-89A4-2C92-B3B4-084C3DC035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8625" y="1514474"/>
            <a:ext cx="11333163" cy="533401"/>
          </a:xfrm>
        </p:spPr>
        <p:txBody>
          <a:bodyPr lIns="0" tIns="0" rIns="0" bIns="0" anchor="t" anchorCtr="0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2" name="Объект 3">
            <a:extLst>
              <a:ext uri="{FF2B5EF4-FFF2-40B4-BE49-F238E27FC236}">
                <a16:creationId xmlns:a16="http://schemas.microsoft.com/office/drawing/2014/main" id="{218ED0B3-6ED4-31C6-79B3-F436A385E053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4276725" y="2647950"/>
            <a:ext cx="3632200" cy="3779838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pPr lvl="0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4877374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+текст с нумерацие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005D942-E1C3-35FF-1512-7E9F8A38229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124824" y="3429000"/>
            <a:ext cx="3636963" cy="2998788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1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Поместите сюда свой текст</a:t>
            </a:r>
          </a:p>
        </p:txBody>
      </p:sp>
      <p:sp>
        <p:nvSpPr>
          <p:cNvPr id="8" name="object 24">
            <a:extLst>
              <a:ext uri="{FF2B5EF4-FFF2-40B4-BE49-F238E27FC236}">
                <a16:creationId xmlns:a16="http://schemas.microsoft.com/office/drawing/2014/main" id="{9B2D5CEA-2973-CCCE-81EF-58DCB6C3BF3A}"/>
              </a:ext>
            </a:extLst>
          </p:cNvPr>
          <p:cNvSpPr/>
          <p:nvPr userDrawn="1"/>
        </p:nvSpPr>
        <p:spPr>
          <a:xfrm>
            <a:off x="8817916" y="2751125"/>
            <a:ext cx="45719" cy="318305"/>
          </a:xfrm>
          <a:custGeom>
            <a:avLst/>
            <a:gdLst/>
            <a:ahLst/>
            <a:cxnLst/>
            <a:rect l="l" t="t" r="r" b="b"/>
            <a:pathLst>
              <a:path h="288289">
                <a:moveTo>
                  <a:pt x="0" y="0"/>
                </a:moveTo>
                <a:lnTo>
                  <a:pt x="0" y="287997"/>
                </a:lnTo>
              </a:path>
            </a:pathLst>
          </a:custGeom>
          <a:ln w="25400">
            <a:solidFill>
              <a:srgbClr val="A7B6B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25">
            <a:extLst>
              <a:ext uri="{FF2B5EF4-FFF2-40B4-BE49-F238E27FC236}">
                <a16:creationId xmlns:a16="http://schemas.microsoft.com/office/drawing/2014/main" id="{E8671979-6D82-3F29-A9A2-ABB3DCFDFC05}"/>
              </a:ext>
            </a:extLst>
          </p:cNvPr>
          <p:cNvSpPr/>
          <p:nvPr userDrawn="1"/>
        </p:nvSpPr>
        <p:spPr>
          <a:xfrm>
            <a:off x="8128079" y="3232150"/>
            <a:ext cx="3632200" cy="0"/>
          </a:xfrm>
          <a:custGeom>
            <a:avLst/>
            <a:gdLst/>
            <a:ahLst/>
            <a:cxnLst/>
            <a:rect l="l" t="t" r="r" b="b"/>
            <a:pathLst>
              <a:path w="3632200">
                <a:moveTo>
                  <a:pt x="0" y="0"/>
                </a:moveTo>
                <a:lnTo>
                  <a:pt x="3632034" y="0"/>
                </a:lnTo>
              </a:path>
            </a:pathLst>
          </a:custGeom>
          <a:ln w="25400">
            <a:solidFill>
              <a:srgbClr val="A7B6B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Текст 11">
            <a:extLst>
              <a:ext uri="{FF2B5EF4-FFF2-40B4-BE49-F238E27FC236}">
                <a16:creationId xmlns:a16="http://schemas.microsoft.com/office/drawing/2014/main" id="{3E35C2DC-EF9D-6FB5-1CCC-B86196AAF21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28624" y="1912938"/>
            <a:ext cx="11333163" cy="639762"/>
          </a:xfrm>
        </p:spPr>
        <p:txBody>
          <a:bodyPr lIns="0" tIns="0" rIns="0" bIns="0">
            <a:noAutofit/>
          </a:bodyPr>
          <a:lstStyle>
            <a:lvl1pPr>
              <a:defRPr sz="1600"/>
            </a:lvl1pPr>
          </a:lstStyle>
          <a:p>
            <a:r>
              <a:rPr lang="ru-RU" b="0" dirty="0">
                <a:solidFill>
                  <a:schemeClr val="tx1"/>
                </a:solidFill>
                <a:latin typeface="+mj-lt"/>
              </a:rPr>
              <a:t>Образец подзаголовка</a:t>
            </a:r>
          </a:p>
        </p:txBody>
      </p:sp>
      <p:sp>
        <p:nvSpPr>
          <p:cNvPr id="16" name="Текст 15">
            <a:extLst>
              <a:ext uri="{FF2B5EF4-FFF2-40B4-BE49-F238E27FC236}">
                <a16:creationId xmlns:a16="http://schemas.microsoft.com/office/drawing/2014/main" id="{D82471DD-5463-514F-385D-CCA3199D730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124825" y="2659380"/>
            <a:ext cx="879475" cy="564198"/>
          </a:xfrm>
        </p:spPr>
        <p:txBody>
          <a:bodyPr lIns="0" tIns="0" rIns="0" bIns="0" anchor="ctr" anchorCtr="0">
            <a:normAutofit/>
          </a:bodyPr>
          <a:lstStyle>
            <a:lvl1pPr>
              <a:defRPr sz="3200">
                <a:solidFill>
                  <a:schemeClr val="accent2"/>
                </a:solidFill>
              </a:defRPr>
            </a:lvl1pPr>
          </a:lstStyle>
          <a:p>
            <a:pPr lvl="0"/>
            <a:r>
              <a:rPr lang="ru-RU" dirty="0"/>
              <a:t>01</a:t>
            </a:r>
          </a:p>
        </p:txBody>
      </p:sp>
      <p:sp>
        <p:nvSpPr>
          <p:cNvPr id="18" name="Текст 17">
            <a:extLst>
              <a:ext uri="{FF2B5EF4-FFF2-40B4-BE49-F238E27FC236}">
                <a16:creationId xmlns:a16="http://schemas.microsoft.com/office/drawing/2014/main" id="{6FCF4DD7-34B1-2194-E97F-326A452F145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9005888" y="2659856"/>
            <a:ext cx="2755899" cy="564357"/>
          </a:xfrm>
        </p:spPr>
        <p:txBody>
          <a:bodyPr lIns="0" tIns="0" rIns="0" bIns="0" anchor="ctr" anchorCtr="0">
            <a:noAutofit/>
          </a:bodyPr>
          <a:lstStyle>
            <a:lvl1pPr>
              <a:defRPr sz="1400" b="1"/>
            </a:lvl1pPr>
          </a:lstStyle>
          <a:p>
            <a:pPr lvl="0"/>
            <a:r>
              <a:rPr lang="ru-RU" dirty="0"/>
              <a:t>Ваш заголовок</a:t>
            </a:r>
          </a:p>
        </p:txBody>
      </p:sp>
      <p:sp>
        <p:nvSpPr>
          <p:cNvPr id="23" name="Заголовок 22">
            <a:extLst>
              <a:ext uri="{FF2B5EF4-FFF2-40B4-BE49-F238E27FC236}">
                <a16:creationId xmlns:a16="http://schemas.microsoft.com/office/drawing/2014/main" id="{DB340554-965C-3E86-59E2-08E2A062AA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8625" y="1514474"/>
            <a:ext cx="11333163" cy="533401"/>
          </a:xfrm>
        </p:spPr>
        <p:txBody>
          <a:bodyPr lIns="0" tIns="0" rIns="0" bIns="0" anchor="t" anchorCtr="0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27" name="Объект 26">
            <a:extLst>
              <a:ext uri="{FF2B5EF4-FFF2-40B4-BE49-F238E27FC236}">
                <a16:creationId xmlns:a16="http://schemas.microsoft.com/office/drawing/2014/main" id="{D43E8FDA-33CB-1164-5B1C-2839BF423136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28625" y="2647951"/>
            <a:ext cx="7481888" cy="3779838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pPr lvl="0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7782517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+текст с нумерацией+цифр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005D942-E1C3-35FF-1512-7E9F8A38229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124825" y="3805193"/>
            <a:ext cx="1712914" cy="984040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1000"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Вставьте текст поясняющий цифру</a:t>
            </a:r>
          </a:p>
        </p:txBody>
      </p:sp>
      <p:sp>
        <p:nvSpPr>
          <p:cNvPr id="8" name="object 24">
            <a:extLst>
              <a:ext uri="{FF2B5EF4-FFF2-40B4-BE49-F238E27FC236}">
                <a16:creationId xmlns:a16="http://schemas.microsoft.com/office/drawing/2014/main" id="{9B2D5CEA-2973-CCCE-81EF-58DCB6C3BF3A}"/>
              </a:ext>
            </a:extLst>
          </p:cNvPr>
          <p:cNvSpPr/>
          <p:nvPr userDrawn="1"/>
        </p:nvSpPr>
        <p:spPr>
          <a:xfrm>
            <a:off x="8817916" y="2751125"/>
            <a:ext cx="45719" cy="318305"/>
          </a:xfrm>
          <a:custGeom>
            <a:avLst/>
            <a:gdLst/>
            <a:ahLst/>
            <a:cxnLst/>
            <a:rect l="l" t="t" r="r" b="b"/>
            <a:pathLst>
              <a:path h="288289">
                <a:moveTo>
                  <a:pt x="0" y="0"/>
                </a:moveTo>
                <a:lnTo>
                  <a:pt x="0" y="287997"/>
                </a:lnTo>
              </a:path>
            </a:pathLst>
          </a:custGeom>
          <a:ln w="25400">
            <a:solidFill>
              <a:srgbClr val="A7B6B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25">
            <a:extLst>
              <a:ext uri="{FF2B5EF4-FFF2-40B4-BE49-F238E27FC236}">
                <a16:creationId xmlns:a16="http://schemas.microsoft.com/office/drawing/2014/main" id="{E8671979-6D82-3F29-A9A2-ABB3DCFDFC05}"/>
              </a:ext>
            </a:extLst>
          </p:cNvPr>
          <p:cNvSpPr/>
          <p:nvPr userDrawn="1"/>
        </p:nvSpPr>
        <p:spPr>
          <a:xfrm>
            <a:off x="8128079" y="3232150"/>
            <a:ext cx="3632200" cy="0"/>
          </a:xfrm>
          <a:custGeom>
            <a:avLst/>
            <a:gdLst/>
            <a:ahLst/>
            <a:cxnLst/>
            <a:rect l="l" t="t" r="r" b="b"/>
            <a:pathLst>
              <a:path w="3632200">
                <a:moveTo>
                  <a:pt x="0" y="0"/>
                </a:moveTo>
                <a:lnTo>
                  <a:pt x="3632034" y="0"/>
                </a:lnTo>
              </a:path>
            </a:pathLst>
          </a:custGeom>
          <a:ln w="25400">
            <a:solidFill>
              <a:srgbClr val="A7B6B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Текст 11">
            <a:extLst>
              <a:ext uri="{FF2B5EF4-FFF2-40B4-BE49-F238E27FC236}">
                <a16:creationId xmlns:a16="http://schemas.microsoft.com/office/drawing/2014/main" id="{3E35C2DC-EF9D-6FB5-1CCC-B86196AAF21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28624" y="1912938"/>
            <a:ext cx="11333163" cy="639762"/>
          </a:xfrm>
        </p:spPr>
        <p:txBody>
          <a:bodyPr lIns="0" tIns="0" rIns="0" bIns="0">
            <a:noAutofit/>
          </a:bodyPr>
          <a:lstStyle>
            <a:lvl1pPr>
              <a:defRPr sz="1600"/>
            </a:lvl1pPr>
          </a:lstStyle>
          <a:p>
            <a:r>
              <a:rPr lang="ru-RU" b="0" dirty="0">
                <a:solidFill>
                  <a:schemeClr val="tx1"/>
                </a:solidFill>
                <a:latin typeface="+mj-lt"/>
              </a:rPr>
              <a:t>Образец подзаголовка</a:t>
            </a:r>
          </a:p>
        </p:txBody>
      </p:sp>
      <p:sp>
        <p:nvSpPr>
          <p:cNvPr id="16" name="Текст 15">
            <a:extLst>
              <a:ext uri="{FF2B5EF4-FFF2-40B4-BE49-F238E27FC236}">
                <a16:creationId xmlns:a16="http://schemas.microsoft.com/office/drawing/2014/main" id="{D82471DD-5463-514F-385D-CCA3199D730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124825" y="2659380"/>
            <a:ext cx="879475" cy="564198"/>
          </a:xfrm>
        </p:spPr>
        <p:txBody>
          <a:bodyPr lIns="0" tIns="0" rIns="0" bIns="0" anchor="ctr" anchorCtr="0">
            <a:normAutofit/>
          </a:bodyPr>
          <a:lstStyle>
            <a:lvl1pPr>
              <a:defRPr sz="3200">
                <a:solidFill>
                  <a:schemeClr val="accent2"/>
                </a:solidFill>
              </a:defRPr>
            </a:lvl1pPr>
          </a:lstStyle>
          <a:p>
            <a:pPr lvl="0"/>
            <a:r>
              <a:rPr lang="ru-RU" dirty="0"/>
              <a:t>01</a:t>
            </a:r>
          </a:p>
        </p:txBody>
      </p:sp>
      <p:sp>
        <p:nvSpPr>
          <p:cNvPr id="18" name="Текст 17">
            <a:extLst>
              <a:ext uri="{FF2B5EF4-FFF2-40B4-BE49-F238E27FC236}">
                <a16:creationId xmlns:a16="http://schemas.microsoft.com/office/drawing/2014/main" id="{6FCF4DD7-34B1-2194-E97F-326A452F145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9005888" y="2659856"/>
            <a:ext cx="2755899" cy="564357"/>
          </a:xfrm>
        </p:spPr>
        <p:txBody>
          <a:bodyPr lIns="0" tIns="0" rIns="0" bIns="0" anchor="ctr" anchorCtr="0">
            <a:noAutofit/>
          </a:bodyPr>
          <a:lstStyle>
            <a:lvl1pPr>
              <a:defRPr sz="1400" b="1"/>
            </a:lvl1pPr>
          </a:lstStyle>
          <a:p>
            <a:pPr lvl="0"/>
            <a:r>
              <a:rPr lang="ru-RU" dirty="0"/>
              <a:t>Ваш заголовок</a:t>
            </a:r>
          </a:p>
        </p:txBody>
      </p:sp>
      <p:sp>
        <p:nvSpPr>
          <p:cNvPr id="23" name="Заголовок 22">
            <a:extLst>
              <a:ext uri="{FF2B5EF4-FFF2-40B4-BE49-F238E27FC236}">
                <a16:creationId xmlns:a16="http://schemas.microsoft.com/office/drawing/2014/main" id="{DB340554-965C-3E86-59E2-08E2A062AA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8625" y="1514474"/>
            <a:ext cx="11333163" cy="533401"/>
          </a:xfrm>
        </p:spPr>
        <p:txBody>
          <a:bodyPr lIns="0" tIns="0" rIns="0" bIns="0" anchor="t" anchorCtr="0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27" name="Объект 26">
            <a:extLst>
              <a:ext uri="{FF2B5EF4-FFF2-40B4-BE49-F238E27FC236}">
                <a16:creationId xmlns:a16="http://schemas.microsoft.com/office/drawing/2014/main" id="{D43E8FDA-33CB-1164-5B1C-2839BF423136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28625" y="2647951"/>
            <a:ext cx="7481888" cy="3779838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pPr lvl="0"/>
            <a:endParaRPr lang="ru-RU" dirty="0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C17DEC5-1439-FD44-3FC7-AC8CC70B268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124825" y="3442711"/>
            <a:ext cx="1712913" cy="360099"/>
          </a:xfrm>
        </p:spPr>
        <p:txBody>
          <a:bodyPr lIns="0" tIns="0" rIns="0" bIns="0" anchor="b" anchorCtr="0">
            <a:spAutoFit/>
          </a:bodyPr>
          <a:lstStyle>
            <a:lvl1pPr>
              <a:defRPr sz="2600">
                <a:solidFill>
                  <a:schemeClr val="accent1"/>
                </a:solidFill>
              </a:defRPr>
            </a:lvl1pPr>
          </a:lstStyle>
          <a:p>
            <a:pPr lvl="0"/>
            <a:r>
              <a:rPr lang="ru-RU" dirty="0"/>
              <a:t>ЦИФРА</a:t>
            </a:r>
          </a:p>
        </p:txBody>
      </p:sp>
      <p:sp>
        <p:nvSpPr>
          <p:cNvPr id="6" name="Текст 3">
            <a:extLst>
              <a:ext uri="{FF2B5EF4-FFF2-40B4-BE49-F238E27FC236}">
                <a16:creationId xmlns:a16="http://schemas.microsoft.com/office/drawing/2014/main" id="{724778EA-D2F4-DDE9-2290-6A7219A6B23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053639" y="3442711"/>
            <a:ext cx="1708150" cy="360099"/>
          </a:xfrm>
        </p:spPr>
        <p:txBody>
          <a:bodyPr wrap="square" lIns="0" tIns="0" rIns="0" bIns="0" anchor="b" anchorCtr="0">
            <a:spAutoFit/>
          </a:bodyPr>
          <a:lstStyle>
            <a:lvl1pPr>
              <a:defRPr sz="2600">
                <a:solidFill>
                  <a:schemeClr val="accent1"/>
                </a:solidFill>
              </a:defRPr>
            </a:lvl1pPr>
          </a:lstStyle>
          <a:p>
            <a:pPr lvl="0"/>
            <a:r>
              <a:rPr lang="ru-RU" dirty="0"/>
              <a:t>ЦИФРА</a:t>
            </a:r>
          </a:p>
        </p:txBody>
      </p:sp>
      <p:sp>
        <p:nvSpPr>
          <p:cNvPr id="11" name="Текст 10">
            <a:extLst>
              <a:ext uri="{FF2B5EF4-FFF2-40B4-BE49-F238E27FC236}">
                <a16:creationId xmlns:a16="http://schemas.microsoft.com/office/drawing/2014/main" id="{2E9F5B46-78A6-6329-223E-8BE95148A6D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0053638" y="3808158"/>
            <a:ext cx="1708150" cy="971550"/>
          </a:xfrm>
        </p:spPr>
        <p:txBody>
          <a:bodyPr lIns="0" tIns="0" rIns="0" bIns="0">
            <a:normAutofit/>
          </a:bodyPr>
          <a:lstStyle>
            <a:lvl1pPr>
              <a:defRPr sz="1000"/>
            </a:lvl1pPr>
          </a:lstStyle>
          <a:p>
            <a:pPr lvl="0"/>
            <a:r>
              <a:rPr lang="ru-RU" dirty="0"/>
              <a:t>Вставьте текст поясняющий цифру</a:t>
            </a:r>
          </a:p>
        </p:txBody>
      </p:sp>
      <p:sp>
        <p:nvSpPr>
          <p:cNvPr id="14" name="Текст 3">
            <a:extLst>
              <a:ext uri="{FF2B5EF4-FFF2-40B4-BE49-F238E27FC236}">
                <a16:creationId xmlns:a16="http://schemas.microsoft.com/office/drawing/2014/main" id="{61099B6C-8E7C-6CCA-C8CA-63EF28242F8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124825" y="5104929"/>
            <a:ext cx="1712913" cy="360099"/>
          </a:xfrm>
        </p:spPr>
        <p:txBody>
          <a:bodyPr lIns="0" tIns="0" rIns="0" bIns="0" anchor="b" anchorCtr="0">
            <a:spAutoFit/>
          </a:bodyPr>
          <a:lstStyle>
            <a:lvl1pPr>
              <a:defRPr sz="2600">
                <a:solidFill>
                  <a:schemeClr val="accent1"/>
                </a:solidFill>
              </a:defRPr>
            </a:lvl1pPr>
          </a:lstStyle>
          <a:p>
            <a:pPr lvl="0"/>
            <a:r>
              <a:rPr lang="ru-RU" dirty="0"/>
              <a:t>ЦИФРА</a:t>
            </a:r>
          </a:p>
        </p:txBody>
      </p:sp>
      <p:sp>
        <p:nvSpPr>
          <p:cNvPr id="15" name="Текст 3">
            <a:extLst>
              <a:ext uri="{FF2B5EF4-FFF2-40B4-BE49-F238E27FC236}">
                <a16:creationId xmlns:a16="http://schemas.microsoft.com/office/drawing/2014/main" id="{9375DEB7-CF88-11F8-FE59-33A069F566D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0053639" y="5104929"/>
            <a:ext cx="1708150" cy="360099"/>
          </a:xfrm>
        </p:spPr>
        <p:txBody>
          <a:bodyPr wrap="square" lIns="0" tIns="0" rIns="0" bIns="0" anchor="b" anchorCtr="0">
            <a:spAutoFit/>
          </a:bodyPr>
          <a:lstStyle>
            <a:lvl1pPr>
              <a:defRPr sz="2600">
                <a:solidFill>
                  <a:schemeClr val="accent1"/>
                </a:solidFill>
              </a:defRPr>
            </a:lvl1pPr>
          </a:lstStyle>
          <a:p>
            <a:pPr lvl="0"/>
            <a:r>
              <a:rPr lang="ru-RU" dirty="0"/>
              <a:t>ЦИФРА</a:t>
            </a:r>
          </a:p>
        </p:txBody>
      </p:sp>
      <p:sp>
        <p:nvSpPr>
          <p:cNvPr id="17" name="Текст 10">
            <a:extLst>
              <a:ext uri="{FF2B5EF4-FFF2-40B4-BE49-F238E27FC236}">
                <a16:creationId xmlns:a16="http://schemas.microsoft.com/office/drawing/2014/main" id="{8D4EFAEB-5079-474B-83AA-5B57670244B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0053638" y="5470376"/>
            <a:ext cx="1708150" cy="957412"/>
          </a:xfrm>
        </p:spPr>
        <p:txBody>
          <a:bodyPr lIns="0" tIns="0" rIns="0" bIns="0">
            <a:normAutofit/>
          </a:bodyPr>
          <a:lstStyle>
            <a:lvl1pPr>
              <a:defRPr sz="1000"/>
            </a:lvl1pPr>
          </a:lstStyle>
          <a:p>
            <a:pPr lvl="0"/>
            <a:r>
              <a:rPr lang="ru-RU" dirty="0"/>
              <a:t>Вставьте текст поясняющий цифру</a:t>
            </a:r>
          </a:p>
        </p:txBody>
      </p:sp>
      <p:sp>
        <p:nvSpPr>
          <p:cNvPr id="19" name="Текст 10">
            <a:extLst>
              <a:ext uri="{FF2B5EF4-FFF2-40B4-BE49-F238E27FC236}">
                <a16:creationId xmlns:a16="http://schemas.microsoft.com/office/drawing/2014/main" id="{B0ED6B33-4DB9-66AC-19CF-EAFC15DD58E8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8129588" y="5469582"/>
            <a:ext cx="1708150" cy="958205"/>
          </a:xfrm>
        </p:spPr>
        <p:txBody>
          <a:bodyPr lIns="0" tIns="0" rIns="0" bIns="0">
            <a:normAutofit/>
          </a:bodyPr>
          <a:lstStyle>
            <a:lvl1pPr>
              <a:defRPr sz="1000"/>
            </a:lvl1pPr>
          </a:lstStyle>
          <a:p>
            <a:pPr lvl="0"/>
            <a:r>
              <a:rPr lang="ru-RU" dirty="0"/>
              <a:t>Вставьте текст поясняющий цифру</a:t>
            </a:r>
          </a:p>
        </p:txBody>
      </p:sp>
    </p:spTree>
    <p:extLst>
      <p:ext uri="{BB962C8B-B14F-4D97-AF65-F5344CB8AC3E}">
        <p14:creationId xmlns:p14="http://schemas.microsoft.com/office/powerpoint/2010/main" val="214719978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ри прямоугольных фото с тек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Текст 11">
            <a:extLst>
              <a:ext uri="{FF2B5EF4-FFF2-40B4-BE49-F238E27FC236}">
                <a16:creationId xmlns:a16="http://schemas.microsoft.com/office/drawing/2014/main" id="{3E35C2DC-EF9D-6FB5-1CCC-B86196AAF21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28624" y="1912938"/>
            <a:ext cx="11333163" cy="639762"/>
          </a:xfrm>
        </p:spPr>
        <p:txBody>
          <a:bodyPr lIns="0" tIns="0" rIns="0" bIns="0">
            <a:noAutofit/>
          </a:bodyPr>
          <a:lstStyle>
            <a:lvl1pPr>
              <a:defRPr sz="1600"/>
            </a:lvl1pPr>
          </a:lstStyle>
          <a:p>
            <a:r>
              <a:rPr lang="ru-RU" b="0" dirty="0">
                <a:solidFill>
                  <a:schemeClr val="tx1"/>
                </a:solidFill>
                <a:latin typeface="+mj-lt"/>
              </a:rPr>
              <a:t>Образец подзаголовка</a:t>
            </a:r>
          </a:p>
        </p:txBody>
      </p:sp>
      <p:sp>
        <p:nvSpPr>
          <p:cNvPr id="23" name="Заголовок 22">
            <a:extLst>
              <a:ext uri="{FF2B5EF4-FFF2-40B4-BE49-F238E27FC236}">
                <a16:creationId xmlns:a16="http://schemas.microsoft.com/office/drawing/2014/main" id="{DB340554-965C-3E86-59E2-08E2A062AA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8625" y="1514474"/>
            <a:ext cx="11333163" cy="533401"/>
          </a:xfrm>
        </p:spPr>
        <p:txBody>
          <a:bodyPr lIns="0" tIns="0" rIns="0" bIns="0" anchor="t" anchorCtr="0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5" name="Рисунок 4">
            <a:extLst>
              <a:ext uri="{FF2B5EF4-FFF2-40B4-BE49-F238E27FC236}">
                <a16:creationId xmlns:a16="http://schemas.microsoft.com/office/drawing/2014/main" id="{6D9FEEED-5166-3567-7C25-A43D0FFDEF91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28625" y="2600326"/>
            <a:ext cx="3632200" cy="2257424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ru-RU"/>
          </a:p>
        </p:txBody>
      </p:sp>
      <p:sp>
        <p:nvSpPr>
          <p:cNvPr id="13" name="Рисунок 4">
            <a:extLst>
              <a:ext uri="{FF2B5EF4-FFF2-40B4-BE49-F238E27FC236}">
                <a16:creationId xmlns:a16="http://schemas.microsoft.com/office/drawing/2014/main" id="{B1DCF2A3-8265-1F35-43B7-C764802DE02A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4276725" y="2600326"/>
            <a:ext cx="3632200" cy="2257424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ru-RU"/>
          </a:p>
        </p:txBody>
      </p:sp>
      <p:sp>
        <p:nvSpPr>
          <p:cNvPr id="22" name="Рисунок 4">
            <a:extLst>
              <a:ext uri="{FF2B5EF4-FFF2-40B4-BE49-F238E27FC236}">
                <a16:creationId xmlns:a16="http://schemas.microsoft.com/office/drawing/2014/main" id="{C9F94830-6191-70C6-FC8B-AE2F04448B09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8124825" y="2600326"/>
            <a:ext cx="3632200" cy="2257424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ru-RU"/>
          </a:p>
        </p:txBody>
      </p:sp>
      <p:sp>
        <p:nvSpPr>
          <p:cNvPr id="15" name="Подзаголовок 2">
            <a:extLst>
              <a:ext uri="{FF2B5EF4-FFF2-40B4-BE49-F238E27FC236}">
                <a16:creationId xmlns:a16="http://schemas.microsoft.com/office/drawing/2014/main" id="{EB10767C-8421-4CEE-FDF0-1D9F503AB19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23862" y="5362575"/>
            <a:ext cx="3636963" cy="1065213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1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Поместите сюда свой текст</a:t>
            </a:r>
          </a:p>
        </p:txBody>
      </p:sp>
      <p:sp>
        <p:nvSpPr>
          <p:cNvPr id="16" name="Текст 17">
            <a:extLst>
              <a:ext uri="{FF2B5EF4-FFF2-40B4-BE49-F238E27FC236}">
                <a16:creationId xmlns:a16="http://schemas.microsoft.com/office/drawing/2014/main" id="{7705652B-4AA4-8C89-FD7F-739D2633E80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28625" y="5008983"/>
            <a:ext cx="3632200" cy="339305"/>
          </a:xfrm>
        </p:spPr>
        <p:txBody>
          <a:bodyPr lIns="0" tIns="72000" rIns="0" bIns="72000" anchor="b" anchorCtr="0">
            <a:spAutoFit/>
          </a:bodyPr>
          <a:lstStyle>
            <a:lvl1pPr>
              <a:defRPr sz="1400" b="1"/>
            </a:lvl1pPr>
          </a:lstStyle>
          <a:p>
            <a:pPr lvl="0"/>
            <a:r>
              <a:rPr lang="ru-RU" dirty="0"/>
              <a:t>Ваш заголовок</a:t>
            </a:r>
          </a:p>
        </p:txBody>
      </p:sp>
      <p:sp>
        <p:nvSpPr>
          <p:cNvPr id="18" name="Текст 17">
            <a:extLst>
              <a:ext uri="{FF2B5EF4-FFF2-40B4-BE49-F238E27FC236}">
                <a16:creationId xmlns:a16="http://schemas.microsoft.com/office/drawing/2014/main" id="{91353F67-8E41-91E5-854C-53A243FCAC91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281488" y="5008983"/>
            <a:ext cx="3632200" cy="339305"/>
          </a:xfrm>
        </p:spPr>
        <p:txBody>
          <a:bodyPr lIns="0" tIns="72000" rIns="0" bIns="72000" anchor="b" anchorCtr="0">
            <a:spAutoFit/>
          </a:bodyPr>
          <a:lstStyle>
            <a:lvl1pPr>
              <a:defRPr sz="1400" b="1"/>
            </a:lvl1pPr>
          </a:lstStyle>
          <a:p>
            <a:pPr lvl="0"/>
            <a:r>
              <a:rPr lang="ru-RU" dirty="0"/>
              <a:t>Ваш заголовок</a:t>
            </a:r>
          </a:p>
        </p:txBody>
      </p:sp>
      <p:sp>
        <p:nvSpPr>
          <p:cNvPr id="20" name="Текст 17">
            <a:extLst>
              <a:ext uri="{FF2B5EF4-FFF2-40B4-BE49-F238E27FC236}">
                <a16:creationId xmlns:a16="http://schemas.microsoft.com/office/drawing/2014/main" id="{7D8ADCDD-FC82-D566-7510-46832C06628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124825" y="5011365"/>
            <a:ext cx="3632200" cy="339305"/>
          </a:xfrm>
        </p:spPr>
        <p:txBody>
          <a:bodyPr lIns="0" tIns="72000" rIns="0" bIns="72000" anchor="b" anchorCtr="0">
            <a:spAutoFit/>
          </a:bodyPr>
          <a:lstStyle>
            <a:lvl1pPr>
              <a:defRPr sz="1400" b="1"/>
            </a:lvl1pPr>
          </a:lstStyle>
          <a:p>
            <a:pPr lvl="0"/>
            <a:r>
              <a:rPr lang="ru-RU" dirty="0"/>
              <a:t>Ваш заголовок</a:t>
            </a:r>
          </a:p>
        </p:txBody>
      </p:sp>
      <p:sp>
        <p:nvSpPr>
          <p:cNvPr id="25" name="Текст 24">
            <a:extLst>
              <a:ext uri="{FF2B5EF4-FFF2-40B4-BE49-F238E27FC236}">
                <a16:creationId xmlns:a16="http://schemas.microsoft.com/office/drawing/2014/main" id="{B984B5B8-8A0A-C597-E0B8-9AC1FAF243F9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4276725" y="5353050"/>
            <a:ext cx="3633788" cy="1074738"/>
          </a:xfrm>
        </p:spPr>
        <p:txBody>
          <a:bodyPr lIns="0" tIns="0" rIns="0" bIns="0"/>
          <a:lstStyle/>
          <a:p>
            <a:r>
              <a:rPr lang="ru-RU" dirty="0"/>
              <a:t>Поместите сюда свой текст</a:t>
            </a:r>
          </a:p>
        </p:txBody>
      </p:sp>
      <p:sp>
        <p:nvSpPr>
          <p:cNvPr id="26" name="Текст 24">
            <a:extLst>
              <a:ext uri="{FF2B5EF4-FFF2-40B4-BE49-F238E27FC236}">
                <a16:creationId xmlns:a16="http://schemas.microsoft.com/office/drawing/2014/main" id="{AAA7E415-D972-AA56-EEAA-CDE0573380FD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124825" y="5353050"/>
            <a:ext cx="3633788" cy="1074738"/>
          </a:xfrm>
        </p:spPr>
        <p:txBody>
          <a:bodyPr lIns="0" tIns="0" rIns="0" bIns="0"/>
          <a:lstStyle/>
          <a:p>
            <a:r>
              <a:rPr lang="ru-RU" dirty="0"/>
              <a:t>Поместите сюда свой текст</a:t>
            </a:r>
          </a:p>
        </p:txBody>
      </p:sp>
    </p:spTree>
    <p:extLst>
      <p:ext uri="{BB962C8B-B14F-4D97-AF65-F5344CB8AC3E}">
        <p14:creationId xmlns:p14="http://schemas.microsoft.com/office/powerpoint/2010/main" val="354990355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ри круглых фото с тек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Текст 11">
            <a:extLst>
              <a:ext uri="{FF2B5EF4-FFF2-40B4-BE49-F238E27FC236}">
                <a16:creationId xmlns:a16="http://schemas.microsoft.com/office/drawing/2014/main" id="{3E35C2DC-EF9D-6FB5-1CCC-B86196AAF21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28624" y="1912938"/>
            <a:ext cx="11333163" cy="639762"/>
          </a:xfrm>
        </p:spPr>
        <p:txBody>
          <a:bodyPr lIns="0" tIns="0" rIns="0" bIns="0">
            <a:noAutofit/>
          </a:bodyPr>
          <a:lstStyle>
            <a:lvl1pPr>
              <a:defRPr sz="1600"/>
            </a:lvl1pPr>
          </a:lstStyle>
          <a:p>
            <a:r>
              <a:rPr lang="ru-RU" b="0" dirty="0">
                <a:solidFill>
                  <a:schemeClr val="tx1"/>
                </a:solidFill>
                <a:latin typeface="+mj-lt"/>
              </a:rPr>
              <a:t>Образец подзаголовка</a:t>
            </a:r>
          </a:p>
        </p:txBody>
      </p:sp>
      <p:sp>
        <p:nvSpPr>
          <p:cNvPr id="23" name="Заголовок 22">
            <a:extLst>
              <a:ext uri="{FF2B5EF4-FFF2-40B4-BE49-F238E27FC236}">
                <a16:creationId xmlns:a16="http://schemas.microsoft.com/office/drawing/2014/main" id="{DB340554-965C-3E86-59E2-08E2A062AA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8625" y="1514474"/>
            <a:ext cx="11333163" cy="533401"/>
          </a:xfrm>
        </p:spPr>
        <p:txBody>
          <a:bodyPr lIns="0" tIns="0" rIns="0" bIns="0" anchor="t" anchorCtr="0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5" name="Рисунок 4">
            <a:extLst>
              <a:ext uri="{FF2B5EF4-FFF2-40B4-BE49-F238E27FC236}">
                <a16:creationId xmlns:a16="http://schemas.microsoft.com/office/drawing/2014/main" id="{6D9FEEED-5166-3567-7C25-A43D0FFDEF91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1114425" y="2600326"/>
            <a:ext cx="2257200" cy="2257424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ru-RU"/>
          </a:p>
        </p:txBody>
      </p:sp>
      <p:sp>
        <p:nvSpPr>
          <p:cNvPr id="15" name="Подзаголовок 2">
            <a:extLst>
              <a:ext uri="{FF2B5EF4-FFF2-40B4-BE49-F238E27FC236}">
                <a16:creationId xmlns:a16="http://schemas.microsoft.com/office/drawing/2014/main" id="{EB10767C-8421-4CEE-FDF0-1D9F503AB19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23862" y="5362575"/>
            <a:ext cx="3636963" cy="1065213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Поместите сюда свой текст</a:t>
            </a:r>
          </a:p>
        </p:txBody>
      </p:sp>
      <p:sp>
        <p:nvSpPr>
          <p:cNvPr id="16" name="Текст 17">
            <a:extLst>
              <a:ext uri="{FF2B5EF4-FFF2-40B4-BE49-F238E27FC236}">
                <a16:creationId xmlns:a16="http://schemas.microsoft.com/office/drawing/2014/main" id="{7705652B-4AA4-8C89-FD7F-739D2633E80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28625" y="5008983"/>
            <a:ext cx="3632200" cy="339305"/>
          </a:xfrm>
        </p:spPr>
        <p:txBody>
          <a:bodyPr lIns="0" tIns="72000" rIns="0" bIns="72000" anchor="b" anchorCtr="0">
            <a:spAutoFit/>
          </a:bodyPr>
          <a:lstStyle>
            <a:lvl1pPr algn="ctr">
              <a:defRPr sz="1400" b="1"/>
            </a:lvl1pPr>
          </a:lstStyle>
          <a:p>
            <a:pPr lvl="0"/>
            <a:r>
              <a:rPr lang="ru-RU" dirty="0"/>
              <a:t>Ваш заголовок</a:t>
            </a:r>
          </a:p>
        </p:txBody>
      </p:sp>
      <p:sp>
        <p:nvSpPr>
          <p:cNvPr id="18" name="Текст 17">
            <a:extLst>
              <a:ext uri="{FF2B5EF4-FFF2-40B4-BE49-F238E27FC236}">
                <a16:creationId xmlns:a16="http://schemas.microsoft.com/office/drawing/2014/main" id="{91353F67-8E41-91E5-854C-53A243FCAC91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281488" y="5008983"/>
            <a:ext cx="3632200" cy="339305"/>
          </a:xfrm>
        </p:spPr>
        <p:txBody>
          <a:bodyPr lIns="0" tIns="72000" rIns="0" bIns="72000" anchor="b" anchorCtr="0">
            <a:spAutoFit/>
          </a:bodyPr>
          <a:lstStyle>
            <a:lvl1pPr algn="ctr">
              <a:defRPr sz="1400" b="1"/>
            </a:lvl1pPr>
          </a:lstStyle>
          <a:p>
            <a:pPr lvl="0"/>
            <a:r>
              <a:rPr lang="ru-RU" dirty="0"/>
              <a:t>Ваш заголовок</a:t>
            </a:r>
          </a:p>
        </p:txBody>
      </p:sp>
      <p:sp>
        <p:nvSpPr>
          <p:cNvPr id="20" name="Текст 17">
            <a:extLst>
              <a:ext uri="{FF2B5EF4-FFF2-40B4-BE49-F238E27FC236}">
                <a16:creationId xmlns:a16="http://schemas.microsoft.com/office/drawing/2014/main" id="{7D8ADCDD-FC82-D566-7510-46832C06628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124825" y="5011365"/>
            <a:ext cx="3632200" cy="339305"/>
          </a:xfrm>
        </p:spPr>
        <p:txBody>
          <a:bodyPr lIns="0" tIns="72000" rIns="0" bIns="72000" anchor="b" anchorCtr="0">
            <a:spAutoFit/>
          </a:bodyPr>
          <a:lstStyle>
            <a:lvl1pPr algn="ctr">
              <a:defRPr sz="1400" b="1"/>
            </a:lvl1pPr>
          </a:lstStyle>
          <a:p>
            <a:pPr lvl="0"/>
            <a:r>
              <a:rPr lang="ru-RU" dirty="0"/>
              <a:t>Ваш заголовок</a:t>
            </a:r>
          </a:p>
        </p:txBody>
      </p:sp>
      <p:sp>
        <p:nvSpPr>
          <p:cNvPr id="25" name="Текст 24">
            <a:extLst>
              <a:ext uri="{FF2B5EF4-FFF2-40B4-BE49-F238E27FC236}">
                <a16:creationId xmlns:a16="http://schemas.microsoft.com/office/drawing/2014/main" id="{B984B5B8-8A0A-C597-E0B8-9AC1FAF243F9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4276725" y="5353050"/>
            <a:ext cx="3633788" cy="1074738"/>
          </a:xfrm>
        </p:spPr>
        <p:txBody>
          <a:bodyPr lIns="0" tIns="0" rIns="0" bIns="0"/>
          <a:lstStyle>
            <a:lvl1pPr algn="ctr">
              <a:defRPr/>
            </a:lvl1pPr>
          </a:lstStyle>
          <a:p>
            <a:r>
              <a:rPr lang="ru-RU" dirty="0"/>
              <a:t>Поместите сюда свой текст</a:t>
            </a:r>
          </a:p>
        </p:txBody>
      </p:sp>
      <p:sp>
        <p:nvSpPr>
          <p:cNvPr id="26" name="Текст 24">
            <a:extLst>
              <a:ext uri="{FF2B5EF4-FFF2-40B4-BE49-F238E27FC236}">
                <a16:creationId xmlns:a16="http://schemas.microsoft.com/office/drawing/2014/main" id="{AAA7E415-D972-AA56-EEAA-CDE0573380FD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124825" y="5353050"/>
            <a:ext cx="3633788" cy="1074738"/>
          </a:xfrm>
        </p:spPr>
        <p:txBody>
          <a:bodyPr lIns="0" tIns="0" rIns="0" bIns="0"/>
          <a:lstStyle>
            <a:lvl1pPr algn="ctr">
              <a:defRPr/>
            </a:lvl1pPr>
          </a:lstStyle>
          <a:p>
            <a:r>
              <a:rPr lang="ru-RU" dirty="0"/>
              <a:t>Поместите сюда свой текст</a:t>
            </a:r>
          </a:p>
        </p:txBody>
      </p:sp>
      <p:sp>
        <p:nvSpPr>
          <p:cNvPr id="2" name="Рисунок 4">
            <a:extLst>
              <a:ext uri="{FF2B5EF4-FFF2-40B4-BE49-F238E27FC236}">
                <a16:creationId xmlns:a16="http://schemas.microsoft.com/office/drawing/2014/main" id="{3E6F4F7F-2D2D-1392-5F2E-C34EBA77815E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4963839" y="2600326"/>
            <a:ext cx="2257200" cy="2257424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ru-RU"/>
          </a:p>
        </p:txBody>
      </p:sp>
      <p:sp>
        <p:nvSpPr>
          <p:cNvPr id="3" name="Рисунок 4">
            <a:extLst>
              <a:ext uri="{FF2B5EF4-FFF2-40B4-BE49-F238E27FC236}">
                <a16:creationId xmlns:a16="http://schemas.microsoft.com/office/drawing/2014/main" id="{DD12F36E-08D1-D5A6-5F6C-BAFFBBB04EE6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8813254" y="2564904"/>
            <a:ext cx="2257200" cy="2257424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772536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Четыре круглых фото с тек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Текст 11">
            <a:extLst>
              <a:ext uri="{FF2B5EF4-FFF2-40B4-BE49-F238E27FC236}">
                <a16:creationId xmlns:a16="http://schemas.microsoft.com/office/drawing/2014/main" id="{3E35C2DC-EF9D-6FB5-1CCC-B86196AAF21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28624" y="1912938"/>
            <a:ext cx="11333163" cy="639762"/>
          </a:xfrm>
        </p:spPr>
        <p:txBody>
          <a:bodyPr lIns="0" tIns="0" rIns="0" bIns="0">
            <a:noAutofit/>
          </a:bodyPr>
          <a:lstStyle>
            <a:lvl1pPr>
              <a:defRPr sz="1600"/>
            </a:lvl1pPr>
          </a:lstStyle>
          <a:p>
            <a:r>
              <a:rPr lang="ru-RU" b="0" dirty="0">
                <a:solidFill>
                  <a:schemeClr val="tx1"/>
                </a:solidFill>
                <a:latin typeface="+mj-lt"/>
              </a:rPr>
              <a:t>Образец подзаголовка</a:t>
            </a:r>
          </a:p>
        </p:txBody>
      </p:sp>
      <p:sp>
        <p:nvSpPr>
          <p:cNvPr id="23" name="Заголовок 22">
            <a:extLst>
              <a:ext uri="{FF2B5EF4-FFF2-40B4-BE49-F238E27FC236}">
                <a16:creationId xmlns:a16="http://schemas.microsoft.com/office/drawing/2014/main" id="{DB340554-965C-3E86-59E2-08E2A062AA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8625" y="1514474"/>
            <a:ext cx="11333163" cy="533401"/>
          </a:xfrm>
        </p:spPr>
        <p:txBody>
          <a:bodyPr lIns="0" tIns="0" rIns="0" bIns="0" anchor="t" anchorCtr="0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5" name="Рисунок 4">
            <a:extLst>
              <a:ext uri="{FF2B5EF4-FFF2-40B4-BE49-F238E27FC236}">
                <a16:creationId xmlns:a16="http://schemas.microsoft.com/office/drawing/2014/main" id="{6D9FEEED-5166-3567-7C25-A43D0FFDEF91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638175" y="2647951"/>
            <a:ext cx="2257200" cy="2257424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ru-RU"/>
          </a:p>
        </p:txBody>
      </p:sp>
      <p:sp>
        <p:nvSpPr>
          <p:cNvPr id="15" name="Подзаголовок 2">
            <a:extLst>
              <a:ext uri="{FF2B5EF4-FFF2-40B4-BE49-F238E27FC236}">
                <a16:creationId xmlns:a16="http://schemas.microsoft.com/office/drawing/2014/main" id="{EB10767C-8421-4CEE-FDF0-1D9F503AB19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23863" y="5362575"/>
            <a:ext cx="2676526" cy="1065213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Поместите сюда свой текст</a:t>
            </a:r>
          </a:p>
        </p:txBody>
      </p:sp>
      <p:sp>
        <p:nvSpPr>
          <p:cNvPr id="16" name="Текст 17">
            <a:extLst>
              <a:ext uri="{FF2B5EF4-FFF2-40B4-BE49-F238E27FC236}">
                <a16:creationId xmlns:a16="http://schemas.microsoft.com/office/drawing/2014/main" id="{7705652B-4AA4-8C89-FD7F-739D2633E80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28625" y="5008983"/>
            <a:ext cx="2671763" cy="339305"/>
          </a:xfrm>
        </p:spPr>
        <p:txBody>
          <a:bodyPr wrap="square" lIns="0" tIns="72000" rIns="0" bIns="72000" anchor="b" anchorCtr="0">
            <a:spAutoFit/>
          </a:bodyPr>
          <a:lstStyle>
            <a:lvl1pPr algn="ctr">
              <a:defRPr sz="1400" b="1"/>
            </a:lvl1pPr>
          </a:lstStyle>
          <a:p>
            <a:pPr lvl="0"/>
            <a:r>
              <a:rPr lang="ru-RU" dirty="0"/>
              <a:t>Ваш заголовок</a:t>
            </a:r>
          </a:p>
        </p:txBody>
      </p:sp>
      <p:sp>
        <p:nvSpPr>
          <p:cNvPr id="18" name="Текст 17">
            <a:extLst>
              <a:ext uri="{FF2B5EF4-FFF2-40B4-BE49-F238E27FC236}">
                <a16:creationId xmlns:a16="http://schemas.microsoft.com/office/drawing/2014/main" id="{91353F67-8E41-91E5-854C-53A243FCAC91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3322638" y="5008983"/>
            <a:ext cx="2669008" cy="339305"/>
          </a:xfrm>
        </p:spPr>
        <p:txBody>
          <a:bodyPr wrap="square" lIns="0" tIns="72000" rIns="0" bIns="72000" anchor="b" anchorCtr="0">
            <a:spAutoFit/>
          </a:bodyPr>
          <a:lstStyle>
            <a:lvl1pPr algn="ctr">
              <a:defRPr sz="1400" b="1"/>
            </a:lvl1pPr>
          </a:lstStyle>
          <a:p>
            <a:pPr lvl="0"/>
            <a:r>
              <a:rPr lang="ru-RU" dirty="0"/>
              <a:t>Ваш заголовок</a:t>
            </a:r>
          </a:p>
        </p:txBody>
      </p:sp>
      <p:sp>
        <p:nvSpPr>
          <p:cNvPr id="20" name="Текст 17">
            <a:extLst>
              <a:ext uri="{FF2B5EF4-FFF2-40B4-BE49-F238E27FC236}">
                <a16:creationId xmlns:a16="http://schemas.microsoft.com/office/drawing/2014/main" id="{7D8ADCDD-FC82-D566-7510-46832C06628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6203950" y="5011365"/>
            <a:ext cx="2667422" cy="339305"/>
          </a:xfrm>
        </p:spPr>
        <p:txBody>
          <a:bodyPr wrap="square" lIns="0" tIns="72000" rIns="0" bIns="72000" anchor="b" anchorCtr="0">
            <a:spAutoFit/>
          </a:bodyPr>
          <a:lstStyle>
            <a:lvl1pPr algn="ctr">
              <a:defRPr sz="1400" b="1"/>
            </a:lvl1pPr>
          </a:lstStyle>
          <a:p>
            <a:pPr lvl="0"/>
            <a:r>
              <a:rPr lang="ru-RU" dirty="0"/>
              <a:t>Ваш заголовок</a:t>
            </a:r>
          </a:p>
        </p:txBody>
      </p:sp>
      <p:sp>
        <p:nvSpPr>
          <p:cNvPr id="25" name="Текст 24">
            <a:extLst>
              <a:ext uri="{FF2B5EF4-FFF2-40B4-BE49-F238E27FC236}">
                <a16:creationId xmlns:a16="http://schemas.microsoft.com/office/drawing/2014/main" id="{B984B5B8-8A0A-C597-E0B8-9AC1FAF243F9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317875" y="5353050"/>
            <a:ext cx="2670175" cy="1074738"/>
          </a:xfrm>
        </p:spPr>
        <p:txBody>
          <a:bodyPr lIns="0" tIns="0" rIns="0" bIns="0"/>
          <a:lstStyle>
            <a:lvl1pPr algn="ctr">
              <a:defRPr/>
            </a:lvl1pPr>
          </a:lstStyle>
          <a:p>
            <a:r>
              <a:rPr lang="ru-RU" dirty="0"/>
              <a:t>Поместите сюда свой текст</a:t>
            </a:r>
          </a:p>
        </p:txBody>
      </p:sp>
      <p:sp>
        <p:nvSpPr>
          <p:cNvPr id="26" name="Текст 24">
            <a:extLst>
              <a:ext uri="{FF2B5EF4-FFF2-40B4-BE49-F238E27FC236}">
                <a16:creationId xmlns:a16="http://schemas.microsoft.com/office/drawing/2014/main" id="{AAA7E415-D972-AA56-EEAA-CDE0573380FD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203950" y="5353050"/>
            <a:ext cx="2668588" cy="1074738"/>
          </a:xfrm>
        </p:spPr>
        <p:txBody>
          <a:bodyPr lIns="0" tIns="0" rIns="0" bIns="0"/>
          <a:lstStyle>
            <a:lvl1pPr algn="ctr">
              <a:defRPr/>
            </a:lvl1pPr>
          </a:lstStyle>
          <a:p>
            <a:r>
              <a:rPr lang="ru-RU" dirty="0"/>
              <a:t>Поместите сюда свой текст</a:t>
            </a:r>
          </a:p>
        </p:txBody>
      </p:sp>
      <p:sp>
        <p:nvSpPr>
          <p:cNvPr id="2" name="Рисунок 4">
            <a:extLst>
              <a:ext uri="{FF2B5EF4-FFF2-40B4-BE49-F238E27FC236}">
                <a16:creationId xmlns:a16="http://schemas.microsoft.com/office/drawing/2014/main" id="{3E6F4F7F-2D2D-1392-5F2E-C34EBA77815E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3529125" y="2564904"/>
            <a:ext cx="2257200" cy="2257424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ru-RU"/>
          </a:p>
        </p:txBody>
      </p:sp>
      <p:sp>
        <p:nvSpPr>
          <p:cNvPr id="3" name="Рисунок 4">
            <a:extLst>
              <a:ext uri="{FF2B5EF4-FFF2-40B4-BE49-F238E27FC236}">
                <a16:creationId xmlns:a16="http://schemas.microsoft.com/office/drawing/2014/main" id="{DD12F36E-08D1-D5A6-5F6C-BAFFBBB04EE6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6412954" y="2564904"/>
            <a:ext cx="2257200" cy="2257424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ru-RU"/>
          </a:p>
        </p:txBody>
      </p:sp>
      <p:sp>
        <p:nvSpPr>
          <p:cNvPr id="4" name="Текст 17">
            <a:extLst>
              <a:ext uri="{FF2B5EF4-FFF2-40B4-BE49-F238E27FC236}">
                <a16:creationId xmlns:a16="http://schemas.microsoft.com/office/drawing/2014/main" id="{694B1C25-F8E0-935F-9484-3CF6CCE7D91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9086850" y="5011365"/>
            <a:ext cx="2667422" cy="339305"/>
          </a:xfrm>
        </p:spPr>
        <p:txBody>
          <a:bodyPr wrap="square" lIns="0" tIns="72000" rIns="0" bIns="72000" anchor="b" anchorCtr="0">
            <a:spAutoFit/>
          </a:bodyPr>
          <a:lstStyle>
            <a:lvl1pPr algn="ctr">
              <a:defRPr sz="1400" b="1"/>
            </a:lvl1pPr>
          </a:lstStyle>
          <a:p>
            <a:pPr lvl="0"/>
            <a:r>
              <a:rPr lang="ru-RU" dirty="0"/>
              <a:t>Ваш заголовок</a:t>
            </a:r>
          </a:p>
        </p:txBody>
      </p:sp>
      <p:sp>
        <p:nvSpPr>
          <p:cNvPr id="6" name="Текст 24">
            <a:extLst>
              <a:ext uri="{FF2B5EF4-FFF2-40B4-BE49-F238E27FC236}">
                <a16:creationId xmlns:a16="http://schemas.microsoft.com/office/drawing/2014/main" id="{EE11C0B3-4009-15AE-964E-F779BCC900C9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9086850" y="5353050"/>
            <a:ext cx="2668588" cy="1074738"/>
          </a:xfrm>
        </p:spPr>
        <p:txBody>
          <a:bodyPr lIns="0" tIns="0" rIns="0" bIns="0"/>
          <a:lstStyle>
            <a:lvl1pPr algn="ctr">
              <a:defRPr/>
            </a:lvl1pPr>
          </a:lstStyle>
          <a:p>
            <a:r>
              <a:rPr lang="ru-RU" dirty="0"/>
              <a:t>Поместите сюда свой текст</a:t>
            </a:r>
          </a:p>
        </p:txBody>
      </p:sp>
      <p:sp>
        <p:nvSpPr>
          <p:cNvPr id="7" name="Рисунок 4">
            <a:extLst>
              <a:ext uri="{FF2B5EF4-FFF2-40B4-BE49-F238E27FC236}">
                <a16:creationId xmlns:a16="http://schemas.microsoft.com/office/drawing/2014/main" id="{D4B41DEF-3FEF-8CC5-0E2A-A7943E83923F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9318079" y="2564904"/>
            <a:ext cx="2257200" cy="2257424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483469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ри колонки текс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Текст 11">
            <a:extLst>
              <a:ext uri="{FF2B5EF4-FFF2-40B4-BE49-F238E27FC236}">
                <a16:creationId xmlns:a16="http://schemas.microsoft.com/office/drawing/2014/main" id="{3E35C2DC-EF9D-6FB5-1CCC-B86196AAF21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28624" y="1912938"/>
            <a:ext cx="11333163" cy="639762"/>
          </a:xfrm>
        </p:spPr>
        <p:txBody>
          <a:bodyPr lIns="0" tIns="0" rIns="0" bIns="0">
            <a:noAutofit/>
          </a:bodyPr>
          <a:lstStyle>
            <a:lvl1pPr>
              <a:defRPr sz="1600"/>
            </a:lvl1pPr>
          </a:lstStyle>
          <a:p>
            <a:r>
              <a:rPr lang="ru-RU" b="0" dirty="0">
                <a:solidFill>
                  <a:schemeClr val="tx1"/>
                </a:solidFill>
                <a:latin typeface="+mj-lt"/>
              </a:rPr>
              <a:t>Образец подзаголовка</a:t>
            </a:r>
          </a:p>
        </p:txBody>
      </p:sp>
      <p:sp>
        <p:nvSpPr>
          <p:cNvPr id="23" name="Заголовок 22">
            <a:extLst>
              <a:ext uri="{FF2B5EF4-FFF2-40B4-BE49-F238E27FC236}">
                <a16:creationId xmlns:a16="http://schemas.microsoft.com/office/drawing/2014/main" id="{DB340554-965C-3E86-59E2-08E2A062AA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8625" y="1514474"/>
            <a:ext cx="11333163" cy="533401"/>
          </a:xfrm>
        </p:spPr>
        <p:txBody>
          <a:bodyPr lIns="0" tIns="0" rIns="0" bIns="0" anchor="t" anchorCtr="0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15" name="Подзаголовок 2">
            <a:extLst>
              <a:ext uri="{FF2B5EF4-FFF2-40B4-BE49-F238E27FC236}">
                <a16:creationId xmlns:a16="http://schemas.microsoft.com/office/drawing/2014/main" id="{EB10767C-8421-4CEE-FDF0-1D9F503AB19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23862" y="2914343"/>
            <a:ext cx="3636963" cy="3513445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1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Поместите сюда свой текст</a:t>
            </a:r>
          </a:p>
        </p:txBody>
      </p:sp>
      <p:sp>
        <p:nvSpPr>
          <p:cNvPr id="16" name="Текст 17">
            <a:extLst>
              <a:ext uri="{FF2B5EF4-FFF2-40B4-BE49-F238E27FC236}">
                <a16:creationId xmlns:a16="http://schemas.microsoft.com/office/drawing/2014/main" id="{7705652B-4AA4-8C89-FD7F-739D2633E80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28625" y="2560751"/>
            <a:ext cx="3632200" cy="339305"/>
          </a:xfrm>
        </p:spPr>
        <p:txBody>
          <a:bodyPr lIns="0" tIns="72000" rIns="0" bIns="72000" anchor="b" anchorCtr="0">
            <a:spAutoFit/>
          </a:bodyPr>
          <a:lstStyle>
            <a:lvl1pPr algn="l">
              <a:defRPr sz="1400" b="1"/>
            </a:lvl1pPr>
          </a:lstStyle>
          <a:p>
            <a:pPr lvl="0"/>
            <a:r>
              <a:rPr lang="ru-RU" dirty="0"/>
              <a:t>Ваш заголовок</a:t>
            </a:r>
          </a:p>
        </p:txBody>
      </p:sp>
      <p:sp>
        <p:nvSpPr>
          <p:cNvPr id="18" name="Текст 17">
            <a:extLst>
              <a:ext uri="{FF2B5EF4-FFF2-40B4-BE49-F238E27FC236}">
                <a16:creationId xmlns:a16="http://schemas.microsoft.com/office/drawing/2014/main" id="{91353F67-8E41-91E5-854C-53A243FCAC91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281488" y="2560751"/>
            <a:ext cx="3632200" cy="339305"/>
          </a:xfrm>
        </p:spPr>
        <p:txBody>
          <a:bodyPr lIns="0" tIns="72000" rIns="0" bIns="72000" anchor="b" anchorCtr="0">
            <a:spAutoFit/>
          </a:bodyPr>
          <a:lstStyle>
            <a:lvl1pPr algn="l">
              <a:defRPr sz="1400" b="1"/>
            </a:lvl1pPr>
          </a:lstStyle>
          <a:p>
            <a:pPr lvl="0"/>
            <a:r>
              <a:rPr lang="ru-RU" dirty="0"/>
              <a:t>Ваш заголовок</a:t>
            </a:r>
          </a:p>
        </p:txBody>
      </p:sp>
      <p:sp>
        <p:nvSpPr>
          <p:cNvPr id="20" name="Текст 17">
            <a:extLst>
              <a:ext uri="{FF2B5EF4-FFF2-40B4-BE49-F238E27FC236}">
                <a16:creationId xmlns:a16="http://schemas.microsoft.com/office/drawing/2014/main" id="{7D8ADCDD-FC82-D566-7510-46832C06628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124825" y="2563133"/>
            <a:ext cx="3632200" cy="339305"/>
          </a:xfrm>
        </p:spPr>
        <p:txBody>
          <a:bodyPr lIns="0" tIns="72000" rIns="0" bIns="72000" anchor="b" anchorCtr="0">
            <a:spAutoFit/>
          </a:bodyPr>
          <a:lstStyle>
            <a:lvl1pPr algn="l">
              <a:defRPr sz="1400" b="1"/>
            </a:lvl1pPr>
          </a:lstStyle>
          <a:p>
            <a:pPr lvl="0"/>
            <a:r>
              <a:rPr lang="ru-RU" dirty="0"/>
              <a:t>Ваш заголовок</a:t>
            </a:r>
          </a:p>
        </p:txBody>
      </p:sp>
      <p:sp>
        <p:nvSpPr>
          <p:cNvPr id="25" name="Текст 24">
            <a:extLst>
              <a:ext uri="{FF2B5EF4-FFF2-40B4-BE49-F238E27FC236}">
                <a16:creationId xmlns:a16="http://schemas.microsoft.com/office/drawing/2014/main" id="{B984B5B8-8A0A-C597-E0B8-9AC1FAF243F9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4276725" y="2904818"/>
            <a:ext cx="3633788" cy="3522970"/>
          </a:xfrm>
        </p:spPr>
        <p:txBody>
          <a:bodyPr lIns="0" tIns="0" rIns="0" bIns="0"/>
          <a:lstStyle>
            <a:lvl1pPr algn="l">
              <a:defRPr/>
            </a:lvl1pPr>
          </a:lstStyle>
          <a:p>
            <a:r>
              <a:rPr lang="ru-RU" dirty="0"/>
              <a:t>Поместите сюда свой текст</a:t>
            </a:r>
          </a:p>
        </p:txBody>
      </p:sp>
      <p:sp>
        <p:nvSpPr>
          <p:cNvPr id="26" name="Текст 24">
            <a:extLst>
              <a:ext uri="{FF2B5EF4-FFF2-40B4-BE49-F238E27FC236}">
                <a16:creationId xmlns:a16="http://schemas.microsoft.com/office/drawing/2014/main" id="{AAA7E415-D972-AA56-EEAA-CDE0573380FD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124825" y="2904818"/>
            <a:ext cx="3633788" cy="3522970"/>
          </a:xfrm>
        </p:spPr>
        <p:txBody>
          <a:bodyPr lIns="0" tIns="0" rIns="0" bIns="0"/>
          <a:lstStyle>
            <a:lvl1pPr algn="l">
              <a:defRPr/>
            </a:lvl1pPr>
          </a:lstStyle>
          <a:p>
            <a:r>
              <a:rPr lang="ru-RU" dirty="0"/>
              <a:t>Поместите сюда свой текст</a:t>
            </a:r>
          </a:p>
        </p:txBody>
      </p:sp>
    </p:spTree>
    <p:extLst>
      <p:ext uri="{BB962C8B-B14F-4D97-AF65-F5344CB8AC3E}">
        <p14:creationId xmlns:p14="http://schemas.microsoft.com/office/powerpoint/2010/main" val="2984256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DAA241-58BD-7B11-6801-65DC87B5EF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2716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DE7DF23-16C7-B677-5F6E-92B398AE8F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778125"/>
            <a:ext cx="10515600" cy="11842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</p:txBody>
      </p:sp>
      <p:sp>
        <p:nvSpPr>
          <p:cNvPr id="11" name="object 5">
            <a:extLst>
              <a:ext uri="{FF2B5EF4-FFF2-40B4-BE49-F238E27FC236}">
                <a16:creationId xmlns:a16="http://schemas.microsoft.com/office/drawing/2014/main" id="{8CB35ED2-4074-A487-0362-507ABC551AAE}"/>
              </a:ext>
            </a:extLst>
          </p:cNvPr>
          <p:cNvSpPr/>
          <p:nvPr userDrawn="1"/>
        </p:nvSpPr>
        <p:spPr>
          <a:xfrm>
            <a:off x="11014075" y="428625"/>
            <a:ext cx="0" cy="594360"/>
          </a:xfrm>
          <a:custGeom>
            <a:avLst/>
            <a:gdLst/>
            <a:ahLst/>
            <a:cxnLst/>
            <a:rect l="l" t="t" r="r" b="b"/>
            <a:pathLst>
              <a:path h="594360">
                <a:moveTo>
                  <a:pt x="0" y="0"/>
                </a:moveTo>
                <a:lnTo>
                  <a:pt x="0" y="594004"/>
                </a:lnTo>
              </a:path>
            </a:pathLst>
          </a:custGeom>
          <a:ln w="12700">
            <a:solidFill>
              <a:schemeClr val="bg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6">
            <a:extLst>
              <a:ext uri="{FF2B5EF4-FFF2-40B4-BE49-F238E27FC236}">
                <a16:creationId xmlns:a16="http://schemas.microsoft.com/office/drawing/2014/main" id="{7A3832FC-A27A-AF92-03AC-F48D4D3F9894}"/>
              </a:ext>
            </a:extLst>
          </p:cNvPr>
          <p:cNvSpPr/>
          <p:nvPr userDrawn="1"/>
        </p:nvSpPr>
        <p:spPr>
          <a:xfrm>
            <a:off x="431999" y="1368000"/>
            <a:ext cx="11328400" cy="0"/>
          </a:xfrm>
          <a:custGeom>
            <a:avLst/>
            <a:gdLst/>
            <a:ahLst/>
            <a:cxnLst/>
            <a:rect l="l" t="t" r="r" b="b"/>
            <a:pathLst>
              <a:path w="11328400">
                <a:moveTo>
                  <a:pt x="0" y="0"/>
                </a:moveTo>
                <a:lnTo>
                  <a:pt x="11328120" y="0"/>
                </a:lnTo>
              </a:path>
            </a:pathLst>
          </a:custGeom>
          <a:ln w="25400">
            <a:solidFill>
              <a:schemeClr val="bg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08DFF233-A481-74D3-167D-EF9F8D2C2AC6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625" y="428625"/>
            <a:ext cx="1969179" cy="621846"/>
          </a:xfrm>
          <a:prstGeom prst="rect">
            <a:avLst/>
          </a:prstGeom>
        </p:spPr>
      </p:pic>
      <p:sp>
        <p:nvSpPr>
          <p:cNvPr id="15" name="object 2">
            <a:extLst>
              <a:ext uri="{FF2B5EF4-FFF2-40B4-BE49-F238E27FC236}">
                <a16:creationId xmlns:a16="http://schemas.microsoft.com/office/drawing/2014/main" id="{6A99DB07-6B3C-F1A4-00F9-C06D36792F14}"/>
              </a:ext>
            </a:extLst>
          </p:cNvPr>
          <p:cNvSpPr txBox="1"/>
          <p:nvPr userDrawn="1"/>
        </p:nvSpPr>
        <p:spPr>
          <a:xfrm>
            <a:off x="11014075" y="430530"/>
            <a:ext cx="747713" cy="60272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ts val="1055"/>
              </a:lnSpc>
              <a:spcBef>
                <a:spcPts val="100"/>
              </a:spcBef>
            </a:pPr>
            <a:r>
              <a:rPr sz="1000" spc="-5" dirty="0">
                <a:solidFill>
                  <a:schemeClr val="bg2"/>
                </a:solidFill>
                <a:latin typeface="Inter"/>
                <a:cs typeface="Inter"/>
              </a:rPr>
              <a:t>слайд</a:t>
            </a:r>
            <a:endParaRPr sz="1000" dirty="0">
              <a:solidFill>
                <a:schemeClr val="bg2"/>
              </a:solidFill>
              <a:latin typeface="Inter"/>
              <a:cs typeface="Inter"/>
            </a:endParaRPr>
          </a:p>
          <a:p>
            <a:pPr marL="80010" algn="ctr">
              <a:lnSpc>
                <a:spcPts val="3454"/>
              </a:lnSpc>
            </a:pPr>
            <a:fld id="{DC4F1F86-CA6E-49B5-B5B8-DC7CB1EC0017}" type="slidenum">
              <a:rPr lang="ru-RU" sz="3000" smtClean="0">
                <a:solidFill>
                  <a:schemeClr val="bg2"/>
                </a:solidFill>
              </a:rPr>
              <a:pPr marL="80010" algn="ctr">
                <a:lnSpc>
                  <a:spcPts val="3454"/>
                </a:lnSpc>
              </a:pPr>
              <a:t>‹#›</a:t>
            </a:fld>
            <a:endParaRPr sz="3000" dirty="0">
              <a:solidFill>
                <a:schemeClr val="bg2"/>
              </a:solidFill>
              <a:latin typeface="Inter"/>
              <a:cs typeface="Inter"/>
            </a:endParaRPr>
          </a:p>
        </p:txBody>
      </p:sp>
    </p:spTree>
    <p:extLst>
      <p:ext uri="{BB962C8B-B14F-4D97-AF65-F5344CB8AC3E}">
        <p14:creationId xmlns:p14="http://schemas.microsoft.com/office/powerpoint/2010/main" val="18667903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1800" b="1" kern="1200">
          <a:solidFill>
            <a:schemeClr val="accent1"/>
          </a:solidFill>
          <a:latin typeface="+mn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3772" userDrawn="1">
          <p15:clr>
            <a:srgbClr val="F26B43"/>
          </p15:clr>
        </p15:guide>
        <p15:guide id="3" pos="3908" userDrawn="1">
          <p15:clr>
            <a:srgbClr val="F26B43"/>
          </p15:clr>
        </p15:guide>
        <p15:guide id="4" pos="2694" userDrawn="1">
          <p15:clr>
            <a:srgbClr val="F26B43"/>
          </p15:clr>
        </p15:guide>
        <p15:guide id="5" pos="2558" userDrawn="1">
          <p15:clr>
            <a:srgbClr val="F26B43"/>
          </p15:clr>
        </p15:guide>
        <p15:guide id="7" pos="1347" userDrawn="1">
          <p15:clr>
            <a:srgbClr val="F26B43"/>
          </p15:clr>
        </p15:guide>
        <p15:guide id="8" pos="270" userDrawn="1">
          <p15:clr>
            <a:srgbClr val="F26B43"/>
          </p15:clr>
        </p15:guide>
        <p15:guide id="10" orient="horz" pos="270" userDrawn="1">
          <p15:clr>
            <a:srgbClr val="F26B43"/>
          </p15:clr>
        </p15:guide>
        <p15:guide id="11" orient="horz" pos="861" userDrawn="1">
          <p15:clr>
            <a:srgbClr val="F26B43"/>
          </p15:clr>
        </p15:guide>
        <p15:guide id="12" orient="horz" pos="4049" userDrawn="1">
          <p15:clr>
            <a:srgbClr val="F26B43"/>
          </p15:clr>
        </p15:guide>
        <p15:guide id="13" pos="4983" userDrawn="1">
          <p15:clr>
            <a:srgbClr val="F26B43"/>
          </p15:clr>
        </p15:guide>
        <p15:guide id="14" pos="5118" userDrawn="1">
          <p15:clr>
            <a:srgbClr val="F26B43"/>
          </p15:clr>
        </p15:guide>
        <p15:guide id="15" pos="6197" userDrawn="1">
          <p15:clr>
            <a:srgbClr val="F26B43"/>
          </p15:clr>
        </p15:guide>
        <p15:guide id="16" pos="6333" userDrawn="1">
          <p15:clr>
            <a:srgbClr val="F26B43"/>
          </p15:clr>
        </p15:guide>
        <p15:guide id="17" pos="7409" userDrawn="1">
          <p15:clr>
            <a:srgbClr val="F26B43"/>
          </p15:clr>
        </p15:guide>
        <p15:guide id="18" pos="743" userDrawn="1">
          <p15:clr>
            <a:srgbClr val="A4A3A4"/>
          </p15:clr>
        </p15:guide>
        <p15:guide id="19" pos="876" userDrawn="1">
          <p15:clr>
            <a:srgbClr val="A4A3A4"/>
          </p15:clr>
        </p15:guide>
        <p15:guide id="20" pos="1953" userDrawn="1">
          <p15:clr>
            <a:srgbClr val="A4A3A4"/>
          </p15:clr>
        </p15:guide>
        <p15:guide id="21" pos="2090" userDrawn="1">
          <p15:clr>
            <a:srgbClr val="A4A3A4"/>
          </p15:clr>
        </p15:guide>
        <p15:guide id="22" pos="3165" userDrawn="1">
          <p15:clr>
            <a:srgbClr val="A4A3A4"/>
          </p15:clr>
        </p15:guide>
        <p15:guide id="23" pos="3302" userDrawn="1">
          <p15:clr>
            <a:srgbClr val="A4A3A4"/>
          </p15:clr>
        </p15:guide>
        <p15:guide id="24" pos="4377" userDrawn="1">
          <p15:clr>
            <a:srgbClr val="A4A3A4"/>
          </p15:clr>
        </p15:guide>
        <p15:guide id="25" pos="4514" userDrawn="1">
          <p15:clr>
            <a:srgbClr val="A4A3A4"/>
          </p15:clr>
        </p15:guide>
        <p15:guide id="26" pos="5589" userDrawn="1">
          <p15:clr>
            <a:srgbClr val="A4A3A4"/>
          </p15:clr>
        </p15:guide>
        <p15:guide id="27" pos="5724" userDrawn="1">
          <p15:clr>
            <a:srgbClr val="A4A3A4"/>
          </p15:clr>
        </p15:guide>
        <p15:guide id="28" pos="6801" userDrawn="1">
          <p15:clr>
            <a:srgbClr val="A4A3A4"/>
          </p15:clr>
        </p15:guide>
        <p15:guide id="29" pos="6938" userDrawn="1">
          <p15:clr>
            <a:srgbClr val="A4A3A4"/>
          </p15:clr>
        </p15:guide>
        <p15:guide id="30" pos="147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3" Type="http://schemas.openxmlformats.org/officeDocument/2006/relationships/oleObject" Target="../embeddings/oleObject20.bin"/><Relationship Id="rId7" Type="http://schemas.openxmlformats.org/officeDocument/2006/relationships/oleObject" Target="../embeddings/oleObject22.bin"/><Relationship Id="rId2" Type="http://schemas.openxmlformats.org/officeDocument/2006/relationships/slideLayout" Target="../slideLayouts/slideLayout10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2.wmf"/><Relationship Id="rId5" Type="http://schemas.openxmlformats.org/officeDocument/2006/relationships/oleObject" Target="../embeddings/oleObject21.bin"/><Relationship Id="rId10" Type="http://schemas.openxmlformats.org/officeDocument/2006/relationships/image" Target="../media/image24.wmf"/><Relationship Id="rId4" Type="http://schemas.openxmlformats.org/officeDocument/2006/relationships/image" Target="../media/image21.wmf"/><Relationship Id="rId9" Type="http://schemas.openxmlformats.org/officeDocument/2006/relationships/oleObject" Target="../embeddings/oleObject23.bin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slideLayout" Target="../slideLayouts/slideLayout10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6.wmf"/><Relationship Id="rId5" Type="http://schemas.openxmlformats.org/officeDocument/2006/relationships/oleObject" Target="../embeddings/oleObject25.bin"/><Relationship Id="rId4" Type="http://schemas.openxmlformats.org/officeDocument/2006/relationships/image" Target="../media/image25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13" Type="http://schemas.openxmlformats.org/officeDocument/2006/relationships/oleObject" Target="../embeddings/oleObject31.bin"/><Relationship Id="rId18" Type="http://schemas.openxmlformats.org/officeDocument/2006/relationships/image" Target="../media/image34.wmf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28.bin"/><Relationship Id="rId12" Type="http://schemas.openxmlformats.org/officeDocument/2006/relationships/image" Target="../media/image31.wmf"/><Relationship Id="rId17" Type="http://schemas.openxmlformats.org/officeDocument/2006/relationships/oleObject" Target="../embeddings/oleObject33.bin"/><Relationship Id="rId2" Type="http://schemas.openxmlformats.org/officeDocument/2006/relationships/slideLayout" Target="../slideLayouts/slideLayout10.xml"/><Relationship Id="rId16" Type="http://schemas.openxmlformats.org/officeDocument/2006/relationships/image" Target="../media/image33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28.wmf"/><Relationship Id="rId11" Type="http://schemas.openxmlformats.org/officeDocument/2006/relationships/oleObject" Target="../embeddings/oleObject30.bin"/><Relationship Id="rId5" Type="http://schemas.openxmlformats.org/officeDocument/2006/relationships/oleObject" Target="../embeddings/oleObject27.bin"/><Relationship Id="rId15" Type="http://schemas.openxmlformats.org/officeDocument/2006/relationships/oleObject" Target="../embeddings/oleObject32.bin"/><Relationship Id="rId10" Type="http://schemas.openxmlformats.org/officeDocument/2006/relationships/image" Target="../media/image30.wmf"/><Relationship Id="rId4" Type="http://schemas.openxmlformats.org/officeDocument/2006/relationships/image" Target="../media/image27.wmf"/><Relationship Id="rId9" Type="http://schemas.openxmlformats.org/officeDocument/2006/relationships/oleObject" Target="../embeddings/oleObject29.bin"/><Relationship Id="rId14" Type="http://schemas.openxmlformats.org/officeDocument/2006/relationships/image" Target="../media/image32.w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3" Type="http://schemas.openxmlformats.org/officeDocument/2006/relationships/oleObject" Target="../embeddings/oleObject34.bin"/><Relationship Id="rId7" Type="http://schemas.openxmlformats.org/officeDocument/2006/relationships/oleObject" Target="../embeddings/oleObject36.bin"/><Relationship Id="rId12" Type="http://schemas.openxmlformats.org/officeDocument/2006/relationships/image" Target="../media/image39.wmf"/><Relationship Id="rId2" Type="http://schemas.openxmlformats.org/officeDocument/2006/relationships/slideLayout" Target="../slideLayouts/slideLayout10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6.wmf"/><Relationship Id="rId11" Type="http://schemas.openxmlformats.org/officeDocument/2006/relationships/oleObject" Target="../embeddings/oleObject38.bin"/><Relationship Id="rId5" Type="http://schemas.openxmlformats.org/officeDocument/2006/relationships/oleObject" Target="../embeddings/oleObject35.bin"/><Relationship Id="rId10" Type="http://schemas.openxmlformats.org/officeDocument/2006/relationships/image" Target="../media/image38.wmf"/><Relationship Id="rId4" Type="http://schemas.openxmlformats.org/officeDocument/2006/relationships/image" Target="../media/image35.wmf"/><Relationship Id="rId9" Type="http://schemas.openxmlformats.org/officeDocument/2006/relationships/oleObject" Target="../embeddings/oleObject37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9.bin"/><Relationship Id="rId2" Type="http://schemas.openxmlformats.org/officeDocument/2006/relationships/slideLayout" Target="../slideLayouts/slideLayout10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40.wmf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0.xml"/><Relationship Id="rId1" Type="http://schemas.openxmlformats.org/officeDocument/2006/relationships/vmlDrawing" Target="../drawings/vmlDrawing12.vml"/><Relationship Id="rId5" Type="http://schemas.openxmlformats.org/officeDocument/2006/relationships/image" Target="../media/image41.wmf"/><Relationship Id="rId4" Type="http://schemas.openxmlformats.org/officeDocument/2006/relationships/oleObject" Target="../embeddings/oleObject40.bin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3.bin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43.wmf"/><Relationship Id="rId2" Type="http://schemas.openxmlformats.org/officeDocument/2006/relationships/slideLayout" Target="../slideLayouts/slideLayout10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42.bin"/><Relationship Id="rId11" Type="http://schemas.openxmlformats.org/officeDocument/2006/relationships/image" Target="../media/image45.wmf"/><Relationship Id="rId5" Type="http://schemas.openxmlformats.org/officeDocument/2006/relationships/image" Target="../media/image42.wmf"/><Relationship Id="rId10" Type="http://schemas.openxmlformats.org/officeDocument/2006/relationships/oleObject" Target="../embeddings/oleObject44.bin"/><Relationship Id="rId4" Type="http://schemas.openxmlformats.org/officeDocument/2006/relationships/oleObject" Target="../embeddings/oleObject41.bin"/><Relationship Id="rId9" Type="http://schemas.openxmlformats.org/officeDocument/2006/relationships/image" Target="../media/image44.wmf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0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10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0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12" Type="http://schemas.openxmlformats.org/officeDocument/2006/relationships/image" Target="../media/image9.wmf"/><Relationship Id="rId2" Type="http://schemas.openxmlformats.org/officeDocument/2006/relationships/slideLayout" Target="../slideLayouts/slideLayout10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8.bin"/><Relationship Id="rId5" Type="http://schemas.openxmlformats.org/officeDocument/2006/relationships/oleObject" Target="../embeddings/oleObject5.bin"/><Relationship Id="rId10" Type="http://schemas.openxmlformats.org/officeDocument/2006/relationships/image" Target="../media/image8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7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10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10.bin"/><Relationship Id="rId10" Type="http://schemas.openxmlformats.org/officeDocument/2006/relationships/image" Target="../media/image13.wmf"/><Relationship Id="rId4" Type="http://schemas.openxmlformats.org/officeDocument/2006/relationships/image" Target="../media/image10.wmf"/><Relationship Id="rId9" Type="http://schemas.openxmlformats.org/officeDocument/2006/relationships/oleObject" Target="../embeddings/oleObject12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10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14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12" Type="http://schemas.openxmlformats.org/officeDocument/2006/relationships/image" Target="../media/image20.wmf"/><Relationship Id="rId2" Type="http://schemas.openxmlformats.org/officeDocument/2006/relationships/slideLayout" Target="../slideLayouts/slideLayout10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7.wmf"/><Relationship Id="rId11" Type="http://schemas.openxmlformats.org/officeDocument/2006/relationships/oleObject" Target="../embeddings/oleObject19.bin"/><Relationship Id="rId5" Type="http://schemas.openxmlformats.org/officeDocument/2006/relationships/oleObject" Target="../embeddings/oleObject16.bin"/><Relationship Id="rId10" Type="http://schemas.openxmlformats.org/officeDocument/2006/relationships/image" Target="../media/image19.wmf"/><Relationship Id="rId4" Type="http://schemas.openxmlformats.org/officeDocument/2006/relationships/image" Target="../media/image16.wmf"/><Relationship Id="rId9" Type="http://schemas.openxmlformats.org/officeDocument/2006/relationships/oleObject" Target="../embeddings/oleObject18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671944" y="3014007"/>
            <a:ext cx="11102109" cy="6588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800" b="1" dirty="0">
                <a:solidFill>
                  <a:schemeClr val="accent2"/>
                </a:solidFill>
              </a:rPr>
              <a:t>Статистика </a:t>
            </a:r>
            <a:r>
              <a:rPr lang="ru-RU" sz="2800" b="1" dirty="0" smtClean="0">
                <a:solidFill>
                  <a:schemeClr val="accent2"/>
                </a:solidFill>
              </a:rPr>
              <a:t>национального богатства</a:t>
            </a:r>
            <a:endParaRPr lang="ru-RU" sz="28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6204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2"/>
          <p:cNvSpPr>
            <a:spLocks noChangeArrowheads="1"/>
          </p:cNvSpPr>
          <p:nvPr/>
        </p:nvSpPr>
        <p:spPr bwMode="auto">
          <a:xfrm>
            <a:off x="1524001" y="2972872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3639128" y="1399902"/>
            <a:ext cx="6685972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  <a:spcBef>
                <a:spcPct val="50000"/>
              </a:spcBef>
            </a:pPr>
            <a:r>
              <a:rPr lang="ru-RU" sz="2000" b="1" dirty="0" smtClean="0">
                <a:solidFill>
                  <a:schemeClr val="accent1"/>
                </a:solidFill>
              </a:rPr>
              <a:t>Задача 3. Имеются данные по организации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7977316"/>
              </p:ext>
            </p:extLst>
          </p:nvPr>
        </p:nvGraphicFramePr>
        <p:xfrm>
          <a:off x="1616366" y="2045018"/>
          <a:ext cx="8933875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23875">
                  <a:extLst>
                    <a:ext uri="{9D8B030D-6E8A-4147-A177-3AD203B41FA5}">
                      <a16:colId xmlns:a16="http://schemas.microsoft.com/office/drawing/2014/main" val="4135347083"/>
                    </a:ext>
                  </a:extLst>
                </a:gridCol>
                <a:gridCol w="1638300">
                  <a:extLst>
                    <a:ext uri="{9D8B030D-6E8A-4147-A177-3AD203B41FA5}">
                      <a16:colId xmlns:a16="http://schemas.microsoft.com/office/drawing/2014/main" val="3181185355"/>
                    </a:ext>
                  </a:extLst>
                </a:gridCol>
                <a:gridCol w="2171700">
                  <a:extLst>
                    <a:ext uri="{9D8B030D-6E8A-4147-A177-3AD203B41FA5}">
                      <a16:colId xmlns:a16="http://schemas.microsoft.com/office/drawing/2014/main" val="327270032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Показатель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I </a:t>
                      </a:r>
                      <a:r>
                        <a:rPr lang="ru-RU" sz="1800" dirty="0" smtClean="0"/>
                        <a:t>квартал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II </a:t>
                      </a:r>
                      <a:r>
                        <a:rPr lang="ru-RU" sz="1800" dirty="0" smtClean="0"/>
                        <a:t>квартал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68478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b="0" i="1" dirty="0" smtClean="0"/>
                        <a:t>Выручка от реализации товаров и услуг</a:t>
                      </a:r>
                      <a:endParaRPr lang="ru-RU" sz="1800" b="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i="1" dirty="0" smtClean="0"/>
                        <a:t>26600</a:t>
                      </a:r>
                      <a:endParaRPr lang="ru-RU" sz="18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i="1" dirty="0" smtClean="0"/>
                        <a:t>27678</a:t>
                      </a:r>
                      <a:endParaRPr lang="ru-RU" sz="1800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79492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b="0" i="1" dirty="0" smtClean="0"/>
                        <a:t>Остатки</a:t>
                      </a:r>
                      <a:r>
                        <a:rPr lang="ru-RU" sz="1800" b="0" i="1" baseline="0" dirty="0" smtClean="0"/>
                        <a:t> оборотных средств</a:t>
                      </a:r>
                      <a:endParaRPr lang="ru-RU" sz="1800" b="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i="1" dirty="0" smtClean="0"/>
                        <a:t>914</a:t>
                      </a:r>
                      <a:endParaRPr lang="ru-RU" sz="18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i="1" dirty="0" smtClean="0"/>
                        <a:t>975</a:t>
                      </a:r>
                      <a:endParaRPr lang="ru-RU" sz="1800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834467"/>
                  </a:ext>
                </a:extLst>
              </a:tr>
            </a:tbl>
          </a:graphicData>
        </a:graphic>
      </p:graphicFrame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89217" y="3647549"/>
            <a:ext cx="11588172" cy="8509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  <a:spcBef>
                <a:spcPct val="50000"/>
              </a:spcBef>
            </a:pPr>
            <a:r>
              <a:rPr lang="ru-RU" sz="2000" b="1" dirty="0" smtClean="0">
                <a:solidFill>
                  <a:schemeClr val="accent1"/>
                </a:solidFill>
              </a:rPr>
              <a:t>На основе приведенных данных определим показатели эффективности оборотных средств и их динамику.</a:t>
            </a:r>
          </a:p>
        </p:txBody>
      </p:sp>
    </p:spTree>
    <p:extLst>
      <p:ext uri="{BB962C8B-B14F-4D97-AF65-F5344CB8AC3E}">
        <p14:creationId xmlns:p14="http://schemas.microsoft.com/office/powerpoint/2010/main" val="621841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600"/>
                            </p:stCondLst>
                            <p:childTnLst>
                              <p:par>
                                <p:cTn id="11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2"/>
          <p:cNvSpPr>
            <a:spLocks noChangeArrowheads="1"/>
          </p:cNvSpPr>
          <p:nvPr/>
        </p:nvSpPr>
        <p:spPr bwMode="auto">
          <a:xfrm>
            <a:off x="1524001" y="2972872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629228" y="1331804"/>
            <a:ext cx="1478972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  <a:spcBef>
                <a:spcPct val="50000"/>
              </a:spcBef>
            </a:pPr>
            <a:r>
              <a:rPr lang="ru-RU" sz="2000" b="1" dirty="0" smtClean="0">
                <a:solidFill>
                  <a:schemeClr val="accent1"/>
                </a:solidFill>
              </a:rPr>
              <a:t>Решение.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9267886"/>
              </p:ext>
            </p:extLst>
          </p:nvPr>
        </p:nvGraphicFramePr>
        <p:xfrm>
          <a:off x="254000" y="1824247"/>
          <a:ext cx="11760200" cy="3486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92643">
                  <a:extLst>
                    <a:ext uri="{9D8B030D-6E8A-4147-A177-3AD203B41FA5}">
                      <a16:colId xmlns:a16="http://schemas.microsoft.com/office/drawing/2014/main" val="4135347083"/>
                    </a:ext>
                  </a:extLst>
                </a:gridCol>
                <a:gridCol w="2198757">
                  <a:extLst>
                    <a:ext uri="{9D8B030D-6E8A-4147-A177-3AD203B41FA5}">
                      <a16:colId xmlns:a16="http://schemas.microsoft.com/office/drawing/2014/main" val="3181185355"/>
                    </a:ext>
                  </a:extLst>
                </a:gridCol>
                <a:gridCol w="2108200">
                  <a:extLst>
                    <a:ext uri="{9D8B030D-6E8A-4147-A177-3AD203B41FA5}">
                      <a16:colId xmlns:a16="http://schemas.microsoft.com/office/drawing/2014/main" val="3272700326"/>
                    </a:ext>
                  </a:extLst>
                </a:gridCol>
                <a:gridCol w="2260600">
                  <a:extLst>
                    <a:ext uri="{9D8B030D-6E8A-4147-A177-3AD203B41FA5}">
                      <a16:colId xmlns:a16="http://schemas.microsoft.com/office/drawing/2014/main" val="3071942292"/>
                    </a:ext>
                  </a:extLst>
                </a:gridCol>
              </a:tblGrid>
              <a:tr h="449053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Показатель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I </a:t>
                      </a:r>
                      <a:r>
                        <a:rPr lang="ru-RU" sz="1800" dirty="0" smtClean="0"/>
                        <a:t>квартал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II </a:t>
                      </a:r>
                      <a:r>
                        <a:rPr lang="ru-RU" sz="1800" dirty="0" smtClean="0"/>
                        <a:t>квартал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Индекс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6847849"/>
                  </a:ext>
                </a:extLst>
              </a:tr>
              <a:tr h="1078151">
                <a:tc>
                  <a:txBody>
                    <a:bodyPr/>
                    <a:lstStyle/>
                    <a:p>
                      <a:r>
                        <a:rPr lang="ru-RU" dirty="0" smtClean="0"/>
                        <a:t>Коэффициент оборачиваемости (число оборотов):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i="1" dirty="0" smtClean="0"/>
                        <a:t>26600/914=29,1</a:t>
                      </a:r>
                      <a:endParaRPr lang="ru-RU" sz="20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i="1" dirty="0" smtClean="0"/>
                        <a:t>27678/975=28,4</a:t>
                      </a:r>
                      <a:endParaRPr lang="ru-RU" sz="18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i="1" dirty="0" smtClean="0"/>
                        <a:t>28,4/29,1=0,976</a:t>
                      </a:r>
                      <a:endParaRPr lang="ru-RU" sz="1800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7949208"/>
                  </a:ext>
                </a:extLst>
              </a:tr>
              <a:tr h="111565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Средняя продолжительность одного оборота (количество дней): 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i="1" dirty="0" smtClean="0"/>
                        <a:t>90/29,1=3,1</a:t>
                      </a:r>
                      <a:endParaRPr lang="ru-RU" sz="18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i="1" dirty="0" smtClean="0"/>
                        <a:t>90/28,4=3,2</a:t>
                      </a:r>
                      <a:endParaRPr lang="ru-RU" sz="18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i="1" dirty="0" smtClean="0"/>
                        <a:t>3,2/3,1=1,032</a:t>
                      </a:r>
                      <a:endParaRPr lang="ru-RU" sz="1800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834467"/>
                  </a:ext>
                </a:extLst>
              </a:tr>
              <a:tr h="84410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Коэффициент закрепления,</a:t>
                      </a:r>
                      <a:r>
                        <a:rPr lang="ru-RU" baseline="0" dirty="0" smtClean="0"/>
                        <a:t> руб.: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i="1" dirty="0" smtClean="0"/>
                        <a:t>914/26600=0,034</a:t>
                      </a:r>
                      <a:endParaRPr lang="ru-RU" sz="18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i="1" dirty="0" smtClean="0"/>
                        <a:t>975/27768=0,035</a:t>
                      </a:r>
                      <a:endParaRPr lang="ru-RU" sz="18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i="1" dirty="0" smtClean="0"/>
                        <a:t>0,035/0,034=1,029</a:t>
                      </a:r>
                      <a:endParaRPr lang="ru-RU" sz="1800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8253326"/>
                  </a:ext>
                </a:extLst>
              </a:tr>
            </a:tbl>
          </a:graphicData>
        </a:graphic>
      </p:graphicFrame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5791557"/>
              </p:ext>
            </p:extLst>
          </p:nvPr>
        </p:nvGraphicFramePr>
        <p:xfrm>
          <a:off x="1616366" y="2545817"/>
          <a:ext cx="1326573" cy="7759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81" name="Equation" r:id="rId3" imgW="672840" imgH="393480" progId="Equation.DSMT4">
                  <p:embed/>
                </p:oleObj>
              </mc:Choice>
              <mc:Fallback>
                <p:oleObj name="Equation" r:id="rId3" imgW="67284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616366" y="2545817"/>
                        <a:ext cx="1326573" cy="7759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0302737"/>
              </p:ext>
            </p:extLst>
          </p:nvPr>
        </p:nvGraphicFramePr>
        <p:xfrm>
          <a:off x="2428589" y="3645854"/>
          <a:ext cx="1028700" cy="7949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82" name="Equation" r:id="rId5" imgW="558720" imgH="431640" progId="Equation.DSMT4">
                  <p:embed/>
                </p:oleObj>
              </mc:Choice>
              <mc:Fallback>
                <p:oleObj name="Equation" r:id="rId5" imgW="55872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428589" y="3645854"/>
                        <a:ext cx="1028700" cy="79490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4042157"/>
              </p:ext>
            </p:extLst>
          </p:nvPr>
        </p:nvGraphicFramePr>
        <p:xfrm>
          <a:off x="4070349" y="4440759"/>
          <a:ext cx="1162051" cy="7826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83" name="Equation" r:id="rId7" imgW="622080" imgH="419040" progId="Equation.DSMT4">
                  <p:embed/>
                </p:oleObj>
              </mc:Choice>
              <mc:Fallback>
                <p:oleObj name="Equation" r:id="rId7" imgW="622080" imgH="419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070349" y="4440759"/>
                        <a:ext cx="1162051" cy="78260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8983333"/>
              </p:ext>
            </p:extLst>
          </p:nvPr>
        </p:nvGraphicFramePr>
        <p:xfrm>
          <a:off x="807400" y="6093813"/>
          <a:ext cx="10653399" cy="6873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84" name="Equation" r:id="rId9" imgW="3543120" imgH="228600" progId="Equation.DSMT4">
                  <p:embed/>
                </p:oleObj>
              </mc:Choice>
              <mc:Fallback>
                <p:oleObj name="Equation" r:id="rId9" imgW="354312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807400" y="6093813"/>
                        <a:ext cx="10653399" cy="6873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 Box 3"/>
          <p:cNvSpPr txBox="1">
            <a:spLocks noChangeArrowheads="1"/>
          </p:cNvSpPr>
          <p:nvPr/>
        </p:nvSpPr>
        <p:spPr bwMode="auto">
          <a:xfrm>
            <a:off x="254000" y="5311207"/>
            <a:ext cx="115443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 sz="2000" b="1" dirty="0" smtClean="0">
                <a:solidFill>
                  <a:schemeClr val="accent1"/>
                </a:solidFill>
              </a:rPr>
              <a:t>Сумма высвобожденных (дополнительно вовлеченных) оборотных средств определяется по формуле:</a:t>
            </a:r>
          </a:p>
        </p:txBody>
      </p:sp>
    </p:spTree>
    <p:extLst>
      <p:ext uri="{BB962C8B-B14F-4D97-AF65-F5344CB8AC3E}">
        <p14:creationId xmlns:p14="http://schemas.microsoft.com/office/powerpoint/2010/main" val="2061941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2"/>
          <p:cNvSpPr>
            <a:spLocks noChangeArrowheads="1"/>
          </p:cNvSpPr>
          <p:nvPr/>
        </p:nvSpPr>
        <p:spPr bwMode="auto">
          <a:xfrm>
            <a:off x="1524001" y="2972872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3639128" y="1399902"/>
            <a:ext cx="6685972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  <a:spcBef>
                <a:spcPct val="50000"/>
              </a:spcBef>
            </a:pPr>
            <a:r>
              <a:rPr lang="ru-RU" sz="2000" b="1" dirty="0" smtClean="0">
                <a:solidFill>
                  <a:schemeClr val="accent1"/>
                </a:solidFill>
              </a:rPr>
              <a:t>Задача 3. Имеются данные по организации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3381025"/>
              </p:ext>
            </p:extLst>
          </p:nvPr>
        </p:nvGraphicFramePr>
        <p:xfrm>
          <a:off x="939800" y="2010487"/>
          <a:ext cx="10058401" cy="149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29136">
                  <a:extLst>
                    <a:ext uri="{9D8B030D-6E8A-4147-A177-3AD203B41FA5}">
                      <a16:colId xmlns:a16="http://schemas.microsoft.com/office/drawing/2014/main" val="4135347083"/>
                    </a:ext>
                  </a:extLst>
                </a:gridCol>
                <a:gridCol w="2784209">
                  <a:extLst>
                    <a:ext uri="{9D8B030D-6E8A-4147-A177-3AD203B41FA5}">
                      <a16:colId xmlns:a16="http://schemas.microsoft.com/office/drawing/2014/main" val="3181185355"/>
                    </a:ext>
                  </a:extLst>
                </a:gridCol>
                <a:gridCol w="2445056">
                  <a:extLst>
                    <a:ext uri="{9D8B030D-6E8A-4147-A177-3AD203B41FA5}">
                      <a16:colId xmlns:a16="http://schemas.microsoft.com/office/drawing/2014/main" val="327270032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Показатель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Базисный</a:t>
                      </a:r>
                      <a:r>
                        <a:rPr lang="ru-RU" sz="2000" baseline="0" dirty="0" smtClean="0"/>
                        <a:t> период</a:t>
                      </a:r>
                      <a:endParaRPr lang="ru-RU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Отчетный </a:t>
                      </a:r>
                      <a:r>
                        <a:rPr lang="ru-RU" sz="2000" baseline="0" dirty="0" smtClean="0"/>
                        <a:t>период</a:t>
                      </a:r>
                      <a:endParaRPr lang="ru-RU" sz="20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68478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b="0" i="1" dirty="0" smtClean="0"/>
                        <a:t>Выпуск продукции</a:t>
                      </a:r>
                      <a:endParaRPr lang="ru-RU" sz="2000" b="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i="1" dirty="0" smtClean="0"/>
                        <a:t>36500</a:t>
                      </a:r>
                      <a:endParaRPr lang="ru-RU" sz="20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i="1" dirty="0" smtClean="0"/>
                        <a:t>42700</a:t>
                      </a:r>
                      <a:endParaRPr lang="ru-RU" sz="2000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79492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b="0" i="1" dirty="0" smtClean="0"/>
                        <a:t>Среднегодовая стоимость основных фондов</a:t>
                      </a:r>
                      <a:endParaRPr lang="ru-RU" sz="2000" b="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i="1" dirty="0" smtClean="0"/>
                        <a:t>12167</a:t>
                      </a:r>
                      <a:endParaRPr lang="ru-RU" sz="20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i="1" dirty="0" smtClean="0"/>
                        <a:t>16423</a:t>
                      </a:r>
                      <a:endParaRPr lang="ru-RU" sz="2000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834467"/>
                  </a:ext>
                </a:extLst>
              </a:tr>
            </a:tbl>
          </a:graphicData>
        </a:graphic>
      </p:graphicFrame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314617" y="3594426"/>
            <a:ext cx="11588172" cy="1420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ct val="50000"/>
              </a:spcBef>
            </a:pPr>
            <a:r>
              <a:rPr lang="ru-RU" sz="2000" b="1" dirty="0" smtClean="0">
                <a:solidFill>
                  <a:schemeClr val="accent1"/>
                </a:solidFill>
              </a:rPr>
              <a:t>1. Рассчитайте показатели использования основных фондов и их динамику.</a:t>
            </a:r>
          </a:p>
          <a:p>
            <a:pPr algn="just">
              <a:lnSpc>
                <a:spcPct val="150000"/>
              </a:lnSpc>
            </a:pPr>
            <a:r>
              <a:rPr lang="ru-RU" sz="2000" b="1" dirty="0" smtClean="0">
                <a:solidFill>
                  <a:schemeClr val="accent1"/>
                </a:solidFill>
              </a:rPr>
              <a:t>2. Определите абсолютное и относительное изменение выпуска продукции, в том числе за счет отдельных факторов.</a:t>
            </a:r>
          </a:p>
        </p:txBody>
      </p:sp>
    </p:spTree>
    <p:extLst>
      <p:ext uri="{BB962C8B-B14F-4D97-AF65-F5344CB8AC3E}">
        <p14:creationId xmlns:p14="http://schemas.microsoft.com/office/powerpoint/2010/main" val="618570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2"/>
          <p:cNvSpPr>
            <a:spLocks noChangeArrowheads="1"/>
          </p:cNvSpPr>
          <p:nvPr/>
        </p:nvSpPr>
        <p:spPr bwMode="auto">
          <a:xfrm>
            <a:off x="1524001" y="2972872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476828" y="1561923"/>
            <a:ext cx="6685972" cy="4508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  <a:spcBef>
                <a:spcPct val="50000"/>
              </a:spcBef>
            </a:pPr>
            <a:r>
              <a:rPr lang="ru-RU" sz="2000" b="1" dirty="0" smtClean="0">
                <a:solidFill>
                  <a:schemeClr val="accent1"/>
                </a:solidFill>
              </a:rPr>
              <a:t>Решение.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5482368"/>
              </p:ext>
            </p:extLst>
          </p:nvPr>
        </p:nvGraphicFramePr>
        <p:xfrm>
          <a:off x="1257300" y="2218492"/>
          <a:ext cx="10337800" cy="26202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49500">
                  <a:extLst>
                    <a:ext uri="{9D8B030D-6E8A-4147-A177-3AD203B41FA5}">
                      <a16:colId xmlns:a16="http://schemas.microsoft.com/office/drawing/2014/main" val="4135347083"/>
                    </a:ext>
                  </a:extLst>
                </a:gridCol>
                <a:gridCol w="2780241">
                  <a:extLst>
                    <a:ext uri="{9D8B030D-6E8A-4147-A177-3AD203B41FA5}">
                      <a16:colId xmlns:a16="http://schemas.microsoft.com/office/drawing/2014/main" val="3181185355"/>
                    </a:ext>
                  </a:extLst>
                </a:gridCol>
                <a:gridCol w="2858558">
                  <a:extLst>
                    <a:ext uri="{9D8B030D-6E8A-4147-A177-3AD203B41FA5}">
                      <a16:colId xmlns:a16="http://schemas.microsoft.com/office/drawing/2014/main" val="3272700326"/>
                    </a:ext>
                  </a:extLst>
                </a:gridCol>
                <a:gridCol w="2349501">
                  <a:extLst>
                    <a:ext uri="{9D8B030D-6E8A-4147-A177-3AD203B41FA5}">
                      <a16:colId xmlns:a16="http://schemas.microsoft.com/office/drawing/2014/main" val="4032620163"/>
                    </a:ext>
                  </a:extLst>
                </a:gridCol>
              </a:tblGrid>
              <a:tr h="87340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2200" dirty="0" smtClean="0"/>
                        <a:t>Показатель</a:t>
                      </a:r>
                      <a:endParaRPr lang="ru-RU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200" dirty="0" smtClean="0"/>
                        <a:t>Базисный</a:t>
                      </a:r>
                      <a:r>
                        <a:rPr lang="ru-RU" sz="2200" baseline="0" dirty="0" smtClean="0"/>
                        <a:t> период</a:t>
                      </a:r>
                      <a:endParaRPr lang="ru-RU" sz="2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200" dirty="0" smtClean="0"/>
                        <a:t>Отчетный </a:t>
                      </a:r>
                      <a:r>
                        <a:rPr lang="ru-RU" sz="2200" baseline="0" dirty="0" smtClean="0"/>
                        <a:t>период</a:t>
                      </a:r>
                      <a:endParaRPr lang="ru-RU" sz="2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200" dirty="0" smtClean="0"/>
                        <a:t>Индекс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6847849"/>
                  </a:ext>
                </a:extLst>
              </a:tr>
              <a:tr h="873403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ru-RU" sz="2200" b="0" i="1" dirty="0" smtClean="0"/>
                        <a:t>Фондоотдача</a:t>
                      </a:r>
                      <a:endParaRPr lang="ru-RU" sz="2200" b="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2200" i="1" dirty="0" smtClean="0"/>
                        <a:t>36500/12167=3</a:t>
                      </a:r>
                      <a:endParaRPr lang="ru-RU" sz="22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2200" i="1" dirty="0" smtClean="0"/>
                        <a:t>42700/16423=2,6</a:t>
                      </a:r>
                      <a:endParaRPr lang="ru-RU" sz="22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2200" i="1" dirty="0" smtClean="0"/>
                        <a:t>2,6/3=0,867</a:t>
                      </a:r>
                      <a:endParaRPr lang="ru-RU" sz="2200" i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97949208"/>
                  </a:ext>
                </a:extLst>
              </a:tr>
              <a:tr h="873403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ru-RU" sz="2200" b="0" i="1" dirty="0" err="1" smtClean="0"/>
                        <a:t>Фондоемкость</a:t>
                      </a:r>
                      <a:endParaRPr lang="ru-RU" sz="2200" b="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2200" i="1" dirty="0" smtClean="0"/>
                        <a:t>12167/36500=0,33</a:t>
                      </a:r>
                      <a:endParaRPr lang="ru-RU" sz="22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2200" i="1" dirty="0" smtClean="0"/>
                        <a:t>16423/42700=0,39</a:t>
                      </a:r>
                      <a:endParaRPr lang="ru-RU" sz="22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2200" i="1" dirty="0" smtClean="0"/>
                        <a:t>0,39/0,33=1,182</a:t>
                      </a:r>
                      <a:endParaRPr lang="ru-RU" sz="2200" i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38344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343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2"/>
          <p:cNvSpPr>
            <a:spLocks noChangeArrowheads="1"/>
          </p:cNvSpPr>
          <p:nvPr/>
        </p:nvSpPr>
        <p:spPr bwMode="auto">
          <a:xfrm>
            <a:off x="1524001" y="2972872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Таблица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880244985"/>
                  </p:ext>
                </p:extLst>
              </p:nvPr>
            </p:nvGraphicFramePr>
            <p:xfrm>
              <a:off x="241301" y="1301552"/>
              <a:ext cx="11417298" cy="5366219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812141">
                      <a:extLst>
                        <a:ext uri="{9D8B030D-6E8A-4147-A177-3AD203B41FA5}">
                          <a16:colId xmlns:a16="http://schemas.microsoft.com/office/drawing/2014/main" val="60325307"/>
                        </a:ext>
                      </a:extLst>
                    </a:gridCol>
                    <a:gridCol w="3309171">
                      <a:extLst>
                        <a:ext uri="{9D8B030D-6E8A-4147-A177-3AD203B41FA5}">
                          <a16:colId xmlns:a16="http://schemas.microsoft.com/office/drawing/2014/main" val="4153388751"/>
                        </a:ext>
                      </a:extLst>
                    </a:gridCol>
                    <a:gridCol w="3295986">
                      <a:extLst>
                        <a:ext uri="{9D8B030D-6E8A-4147-A177-3AD203B41FA5}">
                          <a16:colId xmlns:a16="http://schemas.microsoft.com/office/drawing/2014/main" val="3337557931"/>
                        </a:ext>
                      </a:extLst>
                    </a:gridCol>
                  </a:tblGrid>
                  <a:tr h="426274">
                    <a:tc rowSpan="2">
                      <a:txBody>
                        <a:bodyPr/>
                        <a:lstStyle/>
                        <a:p>
                          <a:pPr algn="ctr"/>
                          <a:r>
                            <a:rPr lang="ru-RU" sz="2000" dirty="0" smtClean="0">
                              <a:latin typeface="+mn-lt"/>
                            </a:rPr>
                            <a:t>Изменение объема продукции</a:t>
                          </a:r>
                          <a:endParaRPr lang="ru-RU" sz="2000" dirty="0">
                            <a:latin typeface="+mn-lt"/>
                          </a:endParaRPr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ru-RU" sz="2000" dirty="0" smtClean="0">
                              <a:latin typeface="+mn-lt"/>
                            </a:rPr>
                            <a:t>Изменение</a:t>
                          </a:r>
                          <a:endParaRPr lang="ru-RU" sz="2000" dirty="0">
                            <a:latin typeface="+mn-lt"/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ru-RU" dirty="0"/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277283582"/>
                      </a:ext>
                    </a:extLst>
                  </a:tr>
                  <a:tr h="426274">
                    <a:tc v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2000" dirty="0" smtClean="0">
                              <a:latin typeface="+mn-lt"/>
                            </a:rPr>
                            <a:t>абсолютное</a:t>
                          </a:r>
                          <a:endParaRPr lang="ru-RU" sz="2000" dirty="0">
                            <a:latin typeface="+mn-lt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2000" dirty="0" smtClean="0">
                              <a:latin typeface="+mn-lt"/>
                            </a:rPr>
                            <a:t>относительное</a:t>
                          </a:r>
                          <a:endParaRPr lang="ru-RU" sz="2000" dirty="0">
                            <a:latin typeface="+mn-lt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extLst>
                      <a:ext uri="{0D108BD9-81ED-4DB2-BD59-A6C34878D82A}">
                        <a16:rowId xmlns:a16="http://schemas.microsoft.com/office/drawing/2014/main" val="2141957983"/>
                      </a:ext>
                    </a:extLst>
                  </a:tr>
                  <a:tr h="74597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2000" dirty="0" smtClean="0">
                              <a:latin typeface="+mn-lt"/>
                            </a:rPr>
                            <a:t>Общее</a:t>
                          </a:r>
                          <a:endParaRPr lang="ru-RU" sz="2000" dirty="0">
                            <a:latin typeface="+mn-lt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l-GR" sz="2000" dirty="0" smtClean="0">
                              <a:latin typeface="+mn-lt"/>
                              <a:cs typeface="Times New Roman" panose="02020603050405020304" pitchFamily="18" charset="0"/>
                            </a:rPr>
                            <a:t>Δ</a:t>
                          </a:r>
                          <a:r>
                            <a:rPr lang="en-US" sz="2000" dirty="0" smtClean="0">
                              <a:latin typeface="+mn-lt"/>
                              <a:cs typeface="Times New Roman" panose="02020603050405020304" pitchFamily="18" charset="0"/>
                            </a:rPr>
                            <a:t>Q=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00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𝑄</m:t>
                                  </m:r>
                                </m:e>
                                <m:sub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000" dirty="0" smtClean="0">
                              <a:latin typeface="+mn-lt"/>
                            </a:rPr>
                            <a:t>-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00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𝑄</m:t>
                                  </m:r>
                                </m:e>
                                <m:sub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0</m:t>
                                  </m:r>
                                </m:sub>
                              </m:sSub>
                            </m:oMath>
                          </a14:m>
                          <a:endParaRPr lang="ru-RU" sz="2000" dirty="0" smtClean="0">
                            <a:latin typeface="+mn-lt"/>
                          </a:endParaRPr>
                        </a:p>
                        <a:p>
                          <a:pPr algn="ctr"/>
                          <a:r>
                            <a:rPr lang="ru-RU" sz="2000" dirty="0" smtClean="0">
                              <a:latin typeface="+mn-lt"/>
                            </a:rPr>
                            <a:t>42700-36500=6200</a:t>
                          </a:r>
                          <a:endParaRPr lang="ru-RU" sz="2000" dirty="0">
                            <a:latin typeface="+mn-lt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ru-RU" sz="20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m:rPr>
                                      <m:sty m:val="p"/>
                                    </m:rPr>
                                    <a:rPr lang="el-GR" sz="2000" i="1" smtClean="0">
                                      <a:latin typeface="Cambria Math" panose="02040503050406030204" pitchFamily="18" charset="0"/>
                                    </a:rPr>
                                    <m:t>Δ</m:t>
                                  </m:r>
                                  <m:sSub>
                                    <m:sSubPr>
                                      <m:ctrlPr>
                                        <a:rPr lang="en-US" sz="2000" i="1" smtClean="0">
                                          <a:latin typeface="Cambria Math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b="0" i="1" smtClean="0">
                                          <a:latin typeface="Cambria Math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  <m:t>𝑄</m:t>
                                      </m:r>
                                    </m:e>
                                    <m:sub>
                                      <m:r>
                                        <a:rPr lang="en-US" sz="2000" b="0" i="1" smtClean="0">
                                          <a:latin typeface="Cambria Math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sz="2000" i="1" smtClean="0">
                                          <a:latin typeface="Cambria Math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b="0" i="1" smtClean="0">
                                          <a:latin typeface="Cambria Math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  <m:t>𝑄</m:t>
                                      </m:r>
                                    </m:e>
                                    <m:sub>
                                      <m:r>
                                        <a:rPr lang="en-US" sz="2000" b="0" i="1" smtClean="0">
                                          <a:latin typeface="Cambria Math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  <m:t>0</m:t>
                                      </m:r>
                                    </m:sub>
                                  </m:sSub>
                                </m:den>
                              </m:f>
                            </m:oMath>
                          </a14:m>
                          <a:r>
                            <a:rPr lang="en-US" sz="2000" dirty="0" smtClean="0">
                              <a:latin typeface="+mn-lt"/>
                            </a:rPr>
                            <a:t>*100 %</a:t>
                          </a:r>
                          <a:endParaRPr lang="ru-RU" sz="2000" dirty="0" smtClean="0">
                            <a:latin typeface="+mn-lt"/>
                          </a:endParaRPr>
                        </a:p>
                        <a:p>
                          <a:pPr algn="ctr"/>
                          <a:r>
                            <a:rPr lang="ru-RU" sz="2000" dirty="0" smtClean="0">
                              <a:latin typeface="+mn-lt"/>
                            </a:rPr>
                            <a:t>6200/36500*100 = 17 %</a:t>
                          </a:r>
                          <a:endParaRPr lang="ru-RU" sz="2000" dirty="0">
                            <a:latin typeface="+mn-lt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956214654"/>
                      </a:ext>
                    </a:extLst>
                  </a:tr>
                  <a:tr h="74597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2000" dirty="0" smtClean="0">
                              <a:latin typeface="+mn-lt"/>
                            </a:rPr>
                            <a:t>За счет изменения стоимости ОФ</a:t>
                          </a:r>
                          <a:endParaRPr lang="ru-RU" sz="2000" dirty="0">
                            <a:latin typeface="+mn-lt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l-GR" sz="2000" dirty="0" smtClean="0">
                              <a:latin typeface="+mn-lt"/>
                              <a:cs typeface="Times New Roman" panose="02020603050405020304" pitchFamily="18" charset="0"/>
                            </a:rPr>
                            <a:t>Δ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l-GR" sz="200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𝑄</m:t>
                                  </m:r>
                                </m:e>
                                <m:sup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𝐹</m:t>
                                  </m:r>
                                </m:sup>
                              </m:sSup>
                            </m:oMath>
                          </a14:m>
                          <a:r>
                            <a:rPr lang="en-US" sz="2000" dirty="0" smtClean="0">
                              <a:latin typeface="+mn-lt"/>
                            </a:rPr>
                            <a:t>=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00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(</m:t>
                                  </m:r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𝐹</m:t>
                                  </m:r>
                                </m:e>
                                <m:sub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000" dirty="0" smtClean="0">
                              <a:latin typeface="+mn-lt"/>
                            </a:rPr>
                            <a:t>-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00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𝐹</m:t>
                                  </m:r>
                                </m:e>
                                <m:sub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0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000" dirty="0" smtClean="0">
                              <a:latin typeface="+mn-lt"/>
                            </a:rPr>
                            <a:t>)*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00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0</m:t>
                                  </m:r>
                                </m:sub>
                              </m:sSub>
                            </m:oMath>
                          </a14:m>
                          <a:endParaRPr lang="ru-RU" sz="2000" dirty="0">
                            <a:latin typeface="+mn-lt"/>
                          </a:endParaRPr>
                        </a:p>
                        <a:p>
                          <a:pPr algn="ctr"/>
                          <a:r>
                            <a:rPr lang="ru-RU" sz="2000" dirty="0" smtClean="0">
                              <a:latin typeface="+mn-lt"/>
                            </a:rPr>
                            <a:t>(16423-12167)*3=12768</a:t>
                          </a:r>
                          <a:endParaRPr lang="ru-RU" sz="2000" dirty="0">
                            <a:latin typeface="+mn-lt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ru-RU" sz="20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m:rPr>
                                      <m:nor/>
                                    </m:rPr>
                                    <a:rPr lang="el-GR" sz="2000" dirty="0" smtClean="0">
                                      <a:latin typeface="+mn-lt"/>
                                      <a:cs typeface="Times New Roman" panose="02020603050405020304" pitchFamily="18" charset="0"/>
                                    </a:rPr>
                                    <m:t>Δ</m:t>
                                  </m:r>
                                  <m:sSup>
                                    <m:sSupPr>
                                      <m:ctrlPr>
                                        <a:rPr lang="el-GR" sz="2000" i="1" smtClean="0">
                                          <a:latin typeface="Cambria Math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000" b="0" i="1" smtClean="0">
                                          <a:latin typeface="Cambria Math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  <m:t>𝑄</m:t>
                                      </m:r>
                                    </m:e>
                                    <m:sup>
                                      <m:r>
                                        <a:rPr lang="en-US" sz="2000" b="0" i="1" smtClean="0">
                                          <a:latin typeface="Cambria Math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  <m:t>𝐹</m:t>
                                      </m:r>
                                    </m:sup>
                                  </m:sSup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sz="2000" i="1" smtClean="0">
                                          <a:latin typeface="Cambria Math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b="0" i="1" smtClean="0">
                                          <a:latin typeface="Cambria Math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  <m:t>𝑄</m:t>
                                      </m:r>
                                    </m:e>
                                    <m:sub>
                                      <m:r>
                                        <a:rPr lang="en-US" sz="2000" b="0" i="1" smtClean="0">
                                          <a:latin typeface="Cambria Math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  <m:t>0</m:t>
                                      </m:r>
                                    </m:sub>
                                  </m:sSub>
                                </m:den>
                              </m:f>
                            </m:oMath>
                          </a14:m>
                          <a:r>
                            <a:rPr lang="en-US" sz="2000" dirty="0" smtClean="0">
                              <a:latin typeface="+mn-lt"/>
                            </a:rPr>
                            <a:t>*100 %</a:t>
                          </a:r>
                          <a:endParaRPr lang="ru-RU" sz="2000" dirty="0" smtClean="0">
                            <a:latin typeface="+mn-lt"/>
                          </a:endParaRPr>
                        </a:p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ru-RU" sz="2000" dirty="0" smtClean="0">
                              <a:latin typeface="+mn-lt"/>
                            </a:rPr>
                            <a:t>12768/36500*100=35 %</a:t>
                          </a:r>
                          <a:endParaRPr lang="ru-RU" sz="2000" dirty="0">
                            <a:latin typeface="+mn-lt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73573086"/>
                      </a:ext>
                    </a:extLst>
                  </a:tr>
                  <a:tr h="745979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ru-RU" sz="2000" dirty="0" smtClean="0">
                              <a:latin typeface="+mn-lt"/>
                            </a:rPr>
                            <a:t>За счет лучшего использования ОФ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l-GR" sz="2000" dirty="0" smtClean="0">
                              <a:latin typeface="+mn-lt"/>
                              <a:cs typeface="Times New Roman" panose="02020603050405020304" pitchFamily="18" charset="0"/>
                            </a:rPr>
                            <a:t>Δ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l-GR" sz="200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𝑄</m:t>
                                  </m:r>
                                </m:e>
                                <m:sup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𝐹</m:t>
                                  </m:r>
                                </m:sup>
                              </m:sSup>
                            </m:oMath>
                          </a14:m>
                          <a:r>
                            <a:rPr lang="en-US" sz="2000" dirty="0" smtClean="0">
                              <a:latin typeface="+mn-lt"/>
                            </a:rPr>
                            <a:t>=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00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(</m:t>
                                  </m:r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000" dirty="0" smtClean="0">
                              <a:latin typeface="+mn-lt"/>
                            </a:rPr>
                            <a:t>-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00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0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000" dirty="0" smtClean="0">
                              <a:latin typeface="+mn-lt"/>
                            </a:rPr>
                            <a:t>)*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00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𝐹</m:t>
                                  </m:r>
                                </m:e>
                                <m:sub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endParaRPr lang="ru-RU" sz="2000" dirty="0" smtClean="0">
                            <a:latin typeface="+mn-lt"/>
                          </a:endParaRPr>
                        </a:p>
                        <a:p>
                          <a:pPr algn="ctr"/>
                          <a:r>
                            <a:rPr lang="ru-RU" sz="2000" smtClean="0">
                              <a:latin typeface="+mn-lt"/>
                            </a:rPr>
                            <a:t>(2,6-3)*16423</a:t>
                          </a:r>
                          <a:r>
                            <a:rPr lang="ru-RU" sz="2000" dirty="0" smtClean="0">
                              <a:latin typeface="+mn-lt"/>
                            </a:rPr>
                            <a:t>=-6568</a:t>
                          </a:r>
                          <a:endParaRPr lang="ru-RU" sz="2000" dirty="0">
                            <a:latin typeface="+mn-lt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ru-RU" sz="20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m:rPr>
                                      <m:nor/>
                                    </m:rPr>
                                    <a:rPr lang="el-GR" sz="2000" dirty="0" smtClean="0">
                                      <a:latin typeface="+mn-lt"/>
                                      <a:cs typeface="Times New Roman" panose="02020603050405020304" pitchFamily="18" charset="0"/>
                                    </a:rPr>
                                    <m:t>Δ</m:t>
                                  </m:r>
                                  <m:sSup>
                                    <m:sSupPr>
                                      <m:ctrlPr>
                                        <a:rPr lang="el-GR" sz="2000" i="1" smtClean="0">
                                          <a:latin typeface="Cambria Math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000" b="0" i="1" smtClean="0">
                                          <a:latin typeface="Cambria Math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  <m:t>𝑄</m:t>
                                      </m:r>
                                    </m:e>
                                    <m:sup>
                                      <m:r>
                                        <a:rPr lang="en-US" sz="2000" b="0" i="1" smtClean="0">
                                          <a:latin typeface="Cambria Math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  <m:t>𝑓</m:t>
                                      </m:r>
                                    </m:sup>
                                  </m:sSup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sz="2000" i="1" smtClean="0">
                                          <a:latin typeface="Cambria Math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b="0" i="1" smtClean="0">
                                          <a:latin typeface="Cambria Math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  <m:t>𝑄</m:t>
                                      </m:r>
                                    </m:e>
                                    <m:sub>
                                      <m:r>
                                        <a:rPr lang="en-US" sz="2000" b="0" i="1" smtClean="0">
                                          <a:latin typeface="Cambria Math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  <m:t>0</m:t>
                                      </m:r>
                                    </m:sub>
                                  </m:sSub>
                                </m:den>
                              </m:f>
                            </m:oMath>
                          </a14:m>
                          <a:r>
                            <a:rPr lang="en-US" sz="2000" dirty="0" smtClean="0">
                              <a:latin typeface="+mn-lt"/>
                            </a:rPr>
                            <a:t>*100 %</a:t>
                          </a:r>
                          <a:endParaRPr lang="ru-RU" sz="2000" dirty="0" smtClean="0">
                            <a:latin typeface="+mn-lt"/>
                          </a:endParaRPr>
                        </a:p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ru-RU" sz="2000" dirty="0" smtClean="0">
                              <a:latin typeface="+mn-lt"/>
                            </a:rPr>
                            <a:t>-6568/36500*100=</a:t>
                          </a:r>
                          <a:r>
                            <a:rPr lang="ru-RU" sz="2000" baseline="0" dirty="0" smtClean="0">
                              <a:latin typeface="+mn-lt"/>
                            </a:rPr>
                            <a:t> -</a:t>
                          </a:r>
                          <a:r>
                            <a:rPr lang="ru-RU" sz="2000" dirty="0" smtClean="0">
                              <a:latin typeface="+mn-lt"/>
                            </a:rPr>
                            <a:t>18 %</a:t>
                          </a:r>
                          <a:endParaRPr lang="ru-RU" sz="2000" dirty="0">
                            <a:latin typeface="+mn-lt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973282913"/>
                      </a:ext>
                    </a:extLst>
                  </a:tr>
                  <a:tr h="43508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2000" dirty="0" smtClean="0">
                              <a:latin typeface="+mn-lt"/>
                            </a:rPr>
                            <a:t>Взаимосвязь</a:t>
                          </a:r>
                          <a:endParaRPr lang="ru-RU" sz="2000" dirty="0">
                            <a:latin typeface="+mn-lt"/>
                          </a:endParaRPr>
                        </a:p>
                      </a:txBody>
                      <a:tcPr anchor="ctr"/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l-GR" sz="2000" dirty="0" smtClean="0">
                              <a:latin typeface="+mn-lt"/>
                              <a:cs typeface="Times New Roman" panose="02020603050405020304" pitchFamily="18" charset="0"/>
                            </a:rPr>
                            <a:t>Δ</a:t>
                          </a:r>
                          <a:r>
                            <a:rPr lang="en-US" sz="2000" dirty="0" smtClean="0">
                              <a:latin typeface="+mn-lt"/>
                              <a:cs typeface="Times New Roman" panose="02020603050405020304" pitchFamily="18" charset="0"/>
                            </a:rPr>
                            <a:t>Q</a:t>
                          </a:r>
                          <a:r>
                            <a:rPr lang="ru-RU" sz="2000" dirty="0" smtClean="0">
                              <a:latin typeface="+mn-lt"/>
                              <a:cs typeface="Times New Roman" panose="02020603050405020304" pitchFamily="18" charset="0"/>
                            </a:rPr>
                            <a:t>=</a:t>
                          </a:r>
                          <a:r>
                            <a:rPr lang="el-GR" sz="2000" dirty="0" smtClean="0">
                              <a:latin typeface="+mn-lt"/>
                              <a:cs typeface="Times New Roman" panose="02020603050405020304" pitchFamily="18" charset="0"/>
                            </a:rPr>
                            <a:t>Δ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l-GR" sz="200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𝑄</m:t>
                                  </m:r>
                                </m:e>
                                <m:sup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𝐹</m:t>
                                  </m:r>
                                </m:sup>
                              </m:sSup>
                            </m:oMath>
                          </a14:m>
                          <a:r>
                            <a:rPr lang="ru-RU" sz="2000" dirty="0" smtClean="0">
                              <a:latin typeface="+mn-lt"/>
                            </a:rPr>
                            <a:t>+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l-GR" sz="200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𝑄</m:t>
                                  </m:r>
                                </m:e>
                                <m:sup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𝑓</m:t>
                                  </m:r>
                                </m:sup>
                              </m:sSup>
                            </m:oMath>
                          </a14:m>
                          <a:endParaRPr lang="ru-RU" sz="2000" dirty="0" smtClean="0">
                            <a:latin typeface="+mn-lt"/>
                          </a:endParaRPr>
                        </a:p>
                        <a:p>
                          <a:pPr algn="ctr"/>
                          <a:r>
                            <a:rPr lang="ru-RU" sz="2000" dirty="0" smtClean="0">
                              <a:latin typeface="+mn-lt"/>
                            </a:rPr>
                            <a:t>35 %-18%=17</a:t>
                          </a:r>
                          <a:r>
                            <a:rPr lang="ru-RU" sz="2000" baseline="0" dirty="0" smtClean="0">
                              <a:latin typeface="+mn-lt"/>
                            </a:rPr>
                            <a:t>%</a:t>
                          </a:r>
                          <a:endParaRPr lang="ru-RU" sz="2000" dirty="0">
                            <a:latin typeface="+mn-lt"/>
                          </a:endParaRPr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ru-RU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297316815"/>
                      </a:ext>
                    </a:extLst>
                  </a:tr>
                  <a:tr h="1065684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2000" dirty="0" smtClean="0">
                              <a:latin typeface="+mn-lt"/>
                            </a:rPr>
                            <a:t>Экономия стоимости</a:t>
                          </a:r>
                          <a:r>
                            <a:rPr lang="ru-RU" sz="2000" baseline="0" dirty="0" smtClean="0">
                              <a:latin typeface="+mn-lt"/>
                            </a:rPr>
                            <a:t> основных фондов за счет их лучшего использования</a:t>
                          </a:r>
                          <a:endParaRPr lang="ru-RU" sz="2000" dirty="0">
                            <a:latin typeface="+mn-lt"/>
                          </a:endParaRPr>
                        </a:p>
                      </a:txBody>
                      <a:tcPr anchor="ctr"/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l-GR" sz="2000" dirty="0" smtClean="0">
                              <a:latin typeface="+mn-lt"/>
                              <a:cs typeface="Times New Roman" panose="02020603050405020304" pitchFamily="18" charset="0"/>
                            </a:rPr>
                            <a:t>Δ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l-GR" sz="200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𝐹</m:t>
                                  </m:r>
                                </m:e>
                                <m:sup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𝑚</m:t>
                                  </m:r>
                                </m:sup>
                              </m:sSup>
                            </m:oMath>
                          </a14:m>
                          <a:r>
                            <a:rPr lang="en-US" sz="2000" dirty="0" smtClean="0">
                              <a:latin typeface="+mn-lt"/>
                            </a:rPr>
                            <a:t>=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00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(</m:t>
                                  </m:r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𝑚</m:t>
                                  </m:r>
                                </m:e>
                                <m:sub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000" dirty="0" smtClean="0">
                              <a:latin typeface="+mn-lt"/>
                            </a:rPr>
                            <a:t>-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00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𝑚</m:t>
                                  </m:r>
                                </m:e>
                                <m:sub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0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000" dirty="0" smtClean="0">
                              <a:latin typeface="+mn-lt"/>
                            </a:rPr>
                            <a:t>)*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00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𝑄</m:t>
                                  </m:r>
                                </m:e>
                                <m:sub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endParaRPr lang="ru-RU" sz="2000" dirty="0" smtClean="0">
                            <a:latin typeface="+mn-lt"/>
                          </a:endParaRPr>
                        </a:p>
                        <a:p>
                          <a:pPr algn="ctr"/>
                          <a:r>
                            <a:rPr lang="ru-RU" sz="2000" dirty="0" smtClean="0">
                              <a:latin typeface="+mn-lt"/>
                            </a:rPr>
                            <a:t>(0,39-0,33)*42700=2562 тыс. руб.</a:t>
                          </a:r>
                          <a:endParaRPr lang="ru-RU" sz="2000" dirty="0">
                            <a:latin typeface="+mn-lt"/>
                          </a:endParaRPr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7330620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Таблица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880244985"/>
                  </p:ext>
                </p:extLst>
              </p:nvPr>
            </p:nvGraphicFramePr>
            <p:xfrm>
              <a:off x="241301" y="1301552"/>
              <a:ext cx="11417298" cy="5366219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812141">
                      <a:extLst>
                        <a:ext uri="{9D8B030D-6E8A-4147-A177-3AD203B41FA5}">
                          <a16:colId xmlns:a16="http://schemas.microsoft.com/office/drawing/2014/main" val="60325307"/>
                        </a:ext>
                      </a:extLst>
                    </a:gridCol>
                    <a:gridCol w="3309171">
                      <a:extLst>
                        <a:ext uri="{9D8B030D-6E8A-4147-A177-3AD203B41FA5}">
                          <a16:colId xmlns:a16="http://schemas.microsoft.com/office/drawing/2014/main" val="4153388751"/>
                        </a:ext>
                      </a:extLst>
                    </a:gridCol>
                    <a:gridCol w="3295986">
                      <a:extLst>
                        <a:ext uri="{9D8B030D-6E8A-4147-A177-3AD203B41FA5}">
                          <a16:colId xmlns:a16="http://schemas.microsoft.com/office/drawing/2014/main" val="3337557931"/>
                        </a:ext>
                      </a:extLst>
                    </a:gridCol>
                  </a:tblGrid>
                  <a:tr h="426274">
                    <a:tc rowSpan="2">
                      <a:txBody>
                        <a:bodyPr/>
                        <a:lstStyle/>
                        <a:p>
                          <a:pPr algn="ctr"/>
                          <a:r>
                            <a:rPr lang="ru-RU" sz="2000" dirty="0" smtClean="0">
                              <a:latin typeface="+mn-lt"/>
                            </a:rPr>
                            <a:t>Изменение объема продукции</a:t>
                          </a:r>
                          <a:endParaRPr lang="ru-RU" sz="2000" dirty="0">
                            <a:latin typeface="+mn-lt"/>
                          </a:endParaRPr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ru-RU" sz="2000" dirty="0" smtClean="0">
                              <a:latin typeface="+mn-lt"/>
                            </a:rPr>
                            <a:t>Изменение</a:t>
                          </a:r>
                          <a:endParaRPr lang="ru-RU" sz="2000" dirty="0">
                            <a:latin typeface="+mn-lt"/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ru-RU" dirty="0"/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277283582"/>
                      </a:ext>
                    </a:extLst>
                  </a:tr>
                  <a:tr h="426274">
                    <a:tc v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2000" dirty="0" smtClean="0">
                              <a:latin typeface="+mn-lt"/>
                            </a:rPr>
                            <a:t>абсолютное</a:t>
                          </a:r>
                          <a:endParaRPr lang="ru-RU" sz="2000" dirty="0">
                            <a:latin typeface="+mn-lt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2000" dirty="0" smtClean="0">
                              <a:latin typeface="+mn-lt"/>
                            </a:rPr>
                            <a:t>относительное</a:t>
                          </a:r>
                          <a:endParaRPr lang="ru-RU" sz="2000" dirty="0">
                            <a:latin typeface="+mn-lt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extLst>
                      <a:ext uri="{0D108BD9-81ED-4DB2-BD59-A6C34878D82A}">
                        <a16:rowId xmlns:a16="http://schemas.microsoft.com/office/drawing/2014/main" val="2141957983"/>
                      </a:ext>
                    </a:extLst>
                  </a:tr>
                  <a:tr h="87566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2000" dirty="0" smtClean="0">
                              <a:latin typeface="+mn-lt"/>
                            </a:rPr>
                            <a:t>Общее</a:t>
                          </a:r>
                          <a:endParaRPr lang="ru-RU" sz="2000" dirty="0">
                            <a:latin typeface="+mn-lt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>
                          <a:blip r:embed="rId2"/>
                          <a:stretch>
                            <a:fillRect l="-145672" t="-100000" r="-100000" b="-42430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>
                          <a:blip r:embed="rId2"/>
                          <a:stretch>
                            <a:fillRect l="-246580" t="-100000" r="-370" b="-42430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956214654"/>
                      </a:ext>
                    </a:extLst>
                  </a:tr>
                  <a:tr h="93141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2000" dirty="0" smtClean="0">
                              <a:latin typeface="+mn-lt"/>
                            </a:rPr>
                            <a:t>За счет изменения стоимости ОФ</a:t>
                          </a:r>
                          <a:endParaRPr lang="ru-RU" sz="2000" dirty="0">
                            <a:latin typeface="+mn-lt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>
                          <a:blip r:embed="rId2"/>
                          <a:stretch>
                            <a:fillRect l="-145672" t="-188235" r="-100000" b="-29934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>
                          <a:blip r:embed="rId2"/>
                          <a:stretch>
                            <a:fillRect l="-246580" t="-188235" r="-370" b="-29934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73573086"/>
                      </a:ext>
                    </a:extLst>
                  </a:tr>
                  <a:tr h="931418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ru-RU" sz="2000" dirty="0" smtClean="0">
                              <a:latin typeface="+mn-lt"/>
                            </a:rPr>
                            <a:t>За счет лучшего использования ОФ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>
                          <a:blip r:embed="rId2"/>
                          <a:stretch>
                            <a:fillRect l="-145672" t="-288235" r="-100000" b="-19934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>
                          <a:blip r:embed="rId2"/>
                          <a:stretch>
                            <a:fillRect l="-246580" t="-288235" r="-370" b="-19934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973282913"/>
                      </a:ext>
                    </a:extLst>
                  </a:tr>
                  <a:tr h="70948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2000" dirty="0" smtClean="0">
                              <a:latin typeface="+mn-lt"/>
                            </a:rPr>
                            <a:t>Взаимосвязь</a:t>
                          </a:r>
                          <a:endParaRPr lang="ru-RU" sz="2000" dirty="0">
                            <a:latin typeface="+mn-lt"/>
                          </a:endParaRPr>
                        </a:p>
                      </a:txBody>
                      <a:tcPr anchor="ctr"/>
                    </a:tc>
                    <a:tc gridSpan="2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>
                          <a:blip r:embed="rId2"/>
                          <a:stretch>
                            <a:fillRect l="-72970" t="-512069" r="-185" b="-162931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ru-RU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297316815"/>
                      </a:ext>
                    </a:extLst>
                  </a:tr>
                  <a:tr h="1065684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2000" dirty="0" smtClean="0">
                              <a:latin typeface="+mn-lt"/>
                            </a:rPr>
                            <a:t>Экономия стоимости</a:t>
                          </a:r>
                          <a:r>
                            <a:rPr lang="ru-RU" sz="2000" baseline="0" dirty="0" smtClean="0">
                              <a:latin typeface="+mn-lt"/>
                            </a:rPr>
                            <a:t> основных фондов за счет их лучшего использования</a:t>
                          </a:r>
                          <a:endParaRPr lang="ru-RU" sz="2000" dirty="0">
                            <a:latin typeface="+mn-lt"/>
                          </a:endParaRPr>
                        </a:p>
                      </a:txBody>
                      <a:tcPr anchor="ctr"/>
                    </a:tc>
                    <a:tc gridSpan="2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>
                          <a:blip r:embed="rId2"/>
                          <a:stretch>
                            <a:fillRect l="-72970" t="-405714" r="-185" b="-8000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73306200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4457700" y="520523"/>
            <a:ext cx="5372100" cy="572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  <a:spcBef>
                <a:spcPct val="50000"/>
              </a:spcBef>
            </a:pPr>
            <a:r>
              <a:rPr lang="ru-RU" sz="2400" b="1" dirty="0" smtClean="0">
                <a:solidFill>
                  <a:schemeClr val="accent2"/>
                </a:solidFill>
              </a:rPr>
              <a:t>За отчет отдельных факторов</a:t>
            </a:r>
          </a:p>
        </p:txBody>
      </p:sp>
    </p:spTree>
    <p:extLst>
      <p:ext uri="{BB962C8B-B14F-4D97-AF65-F5344CB8AC3E}">
        <p14:creationId xmlns:p14="http://schemas.microsoft.com/office/powerpoint/2010/main" val="1303406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2"/>
          <p:cNvSpPr>
            <a:spLocks noChangeArrowheads="1"/>
          </p:cNvSpPr>
          <p:nvPr/>
        </p:nvSpPr>
        <p:spPr bwMode="auto">
          <a:xfrm>
            <a:off x="1524001" y="2972872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241300" y="2196923"/>
            <a:ext cx="11722100" cy="3173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  <a:spcBef>
                <a:spcPct val="50000"/>
              </a:spcBef>
            </a:pPr>
            <a:r>
              <a:rPr lang="ru-RU" sz="2200" i="1" dirty="0" smtClean="0">
                <a:solidFill>
                  <a:schemeClr val="accent1"/>
                </a:solidFill>
              </a:rPr>
              <a:t>Вывод: в отчетном периоде по сравнению с базисным периодом фондоотдача снизилась на 13,3 %, а </a:t>
            </a:r>
            <a:r>
              <a:rPr lang="ru-RU" sz="2200" i="1" dirty="0" err="1" smtClean="0">
                <a:solidFill>
                  <a:schemeClr val="accent1"/>
                </a:solidFill>
              </a:rPr>
              <a:t>фондоемкость</a:t>
            </a:r>
            <a:r>
              <a:rPr lang="ru-RU" sz="2200" i="1" dirty="0" smtClean="0">
                <a:solidFill>
                  <a:schemeClr val="accent1"/>
                </a:solidFill>
              </a:rPr>
              <a:t> увеличилась на 18,2 %. Объем выпуска продукции возрос на 17 %, что составило 6200 тыс. руб., в том числе за счет увеличения стоимости основных фондов на 35 % или 12768 тыс. руб. В результате снижения эффективности использования основных средств (показателя фондоотдачи) предприятию понадобится дополнительно вовлечь в производственный процесс основных фондов стоимостью 2562 </a:t>
            </a:r>
            <a:r>
              <a:rPr lang="ru-RU" sz="2200" i="1" dirty="0" err="1" smtClean="0">
                <a:solidFill>
                  <a:schemeClr val="accent1"/>
                </a:solidFill>
              </a:rPr>
              <a:t>тыс.руб</a:t>
            </a:r>
            <a:r>
              <a:rPr lang="ru-RU" sz="2200" i="1" dirty="0" smtClean="0">
                <a:solidFill>
                  <a:schemeClr val="accent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42550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2"/>
          <p:cNvSpPr>
            <a:spLocks noChangeArrowheads="1"/>
          </p:cNvSpPr>
          <p:nvPr/>
        </p:nvSpPr>
        <p:spPr bwMode="auto">
          <a:xfrm>
            <a:off x="1524001" y="2972872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1708732" y="1443670"/>
            <a:ext cx="9804400" cy="5324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  <a:spcBef>
                <a:spcPct val="50000"/>
              </a:spcBef>
            </a:pPr>
            <a:r>
              <a:rPr lang="ru-RU" sz="2200" b="1" dirty="0" smtClean="0">
                <a:solidFill>
                  <a:schemeClr val="accent1"/>
                </a:solidFill>
              </a:rPr>
              <a:t>Задача 4. Имеются данные по группе предприятий (тыс. руб.)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9595177"/>
              </p:ext>
            </p:extLst>
          </p:nvPr>
        </p:nvGraphicFramePr>
        <p:xfrm>
          <a:off x="1143000" y="2095818"/>
          <a:ext cx="10058400" cy="212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1680">
                  <a:extLst>
                    <a:ext uri="{9D8B030D-6E8A-4147-A177-3AD203B41FA5}">
                      <a16:colId xmlns:a16="http://schemas.microsoft.com/office/drawing/2014/main" val="2530748967"/>
                    </a:ext>
                  </a:extLst>
                </a:gridCol>
                <a:gridCol w="2011680">
                  <a:extLst>
                    <a:ext uri="{9D8B030D-6E8A-4147-A177-3AD203B41FA5}">
                      <a16:colId xmlns:a16="http://schemas.microsoft.com/office/drawing/2014/main" val="575989953"/>
                    </a:ext>
                  </a:extLst>
                </a:gridCol>
                <a:gridCol w="2011680">
                  <a:extLst>
                    <a:ext uri="{9D8B030D-6E8A-4147-A177-3AD203B41FA5}">
                      <a16:colId xmlns:a16="http://schemas.microsoft.com/office/drawing/2014/main" val="3325953972"/>
                    </a:ext>
                  </a:extLst>
                </a:gridCol>
                <a:gridCol w="2011680">
                  <a:extLst>
                    <a:ext uri="{9D8B030D-6E8A-4147-A177-3AD203B41FA5}">
                      <a16:colId xmlns:a16="http://schemas.microsoft.com/office/drawing/2014/main" val="1377057161"/>
                    </a:ext>
                  </a:extLst>
                </a:gridCol>
                <a:gridCol w="2011680">
                  <a:extLst>
                    <a:ext uri="{9D8B030D-6E8A-4147-A177-3AD203B41FA5}">
                      <a16:colId xmlns:a16="http://schemas.microsoft.com/office/drawing/2014/main" val="2601941888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Предприятие</a:t>
                      </a:r>
                      <a:endParaRPr lang="ru-RU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Выпуск</a:t>
                      </a:r>
                      <a:r>
                        <a:rPr lang="ru-RU" baseline="0" dirty="0" smtClean="0"/>
                        <a:t> продукции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Среднегодовая стоимость основных фондов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619845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базисный</a:t>
                      </a:r>
                      <a:r>
                        <a:rPr lang="ru-RU" baseline="0" dirty="0" smtClean="0"/>
                        <a:t> год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отчетный год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базисный</a:t>
                      </a:r>
                      <a:r>
                        <a:rPr lang="ru-RU" baseline="0" dirty="0" smtClean="0"/>
                        <a:t> год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отчетный год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02344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15000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16500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6000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6100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99332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14500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15800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5180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4940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42850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Итого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29500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32300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11180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11040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1150237"/>
                  </a:ext>
                </a:extLst>
              </a:tr>
            </a:tbl>
          </a:graphicData>
        </a:graphic>
      </p:graphicFrame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768350" y="4534848"/>
            <a:ext cx="10807700" cy="1615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200" b="1" dirty="0" smtClean="0">
                <a:solidFill>
                  <a:schemeClr val="accent1"/>
                </a:solidFill>
              </a:rPr>
              <a:t>1. Рассчитайте среднюю фондоотдачу и </a:t>
            </a:r>
            <a:r>
              <a:rPr lang="ru-RU" sz="2200" b="1" dirty="0" err="1" smtClean="0">
                <a:solidFill>
                  <a:schemeClr val="accent1"/>
                </a:solidFill>
              </a:rPr>
              <a:t>фондоемкость</a:t>
            </a:r>
            <a:r>
              <a:rPr lang="ru-RU" sz="2200" b="1" dirty="0" smtClean="0">
                <a:solidFill>
                  <a:schemeClr val="accent1"/>
                </a:solidFill>
              </a:rPr>
              <a:t> по группе предприятий за базисный и отчетный год.</a:t>
            </a:r>
          </a:p>
          <a:p>
            <a:pPr algn="ctr">
              <a:spcBef>
                <a:spcPct val="50000"/>
              </a:spcBef>
            </a:pPr>
            <a:r>
              <a:rPr lang="ru-RU" sz="2200" b="1" dirty="0" smtClean="0">
                <a:solidFill>
                  <a:schemeClr val="accent1"/>
                </a:solidFill>
              </a:rPr>
              <a:t>2. Рассчитайте индексы фондоотдачи и </a:t>
            </a:r>
            <a:r>
              <a:rPr lang="ru-RU" sz="2200" b="1" dirty="0" err="1" smtClean="0">
                <a:solidFill>
                  <a:schemeClr val="accent1"/>
                </a:solidFill>
              </a:rPr>
              <a:t>фондоемкости</a:t>
            </a:r>
            <a:r>
              <a:rPr lang="ru-RU" sz="2200" b="1" dirty="0" smtClean="0">
                <a:solidFill>
                  <a:schemeClr val="accent1"/>
                </a:solidFill>
              </a:rPr>
              <a:t> переменного, постоянного состава и влияния структурных сдвигов.</a:t>
            </a:r>
          </a:p>
        </p:txBody>
      </p:sp>
    </p:spTree>
    <p:extLst>
      <p:ext uri="{BB962C8B-B14F-4D97-AF65-F5344CB8AC3E}">
        <p14:creationId xmlns:p14="http://schemas.microsoft.com/office/powerpoint/2010/main" val="307182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2"/>
          <p:cNvSpPr>
            <a:spLocks noChangeArrowheads="1"/>
          </p:cNvSpPr>
          <p:nvPr/>
        </p:nvSpPr>
        <p:spPr bwMode="auto">
          <a:xfrm>
            <a:off x="1524001" y="2972872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331073" y="1477862"/>
            <a:ext cx="1656768" cy="5324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  <a:spcBef>
                <a:spcPct val="50000"/>
              </a:spcBef>
            </a:pPr>
            <a:r>
              <a:rPr lang="ru-RU" sz="2200" b="1" dirty="0" smtClean="0">
                <a:solidFill>
                  <a:schemeClr val="accent1"/>
                </a:solidFill>
              </a:rPr>
              <a:t>Решение.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1279730"/>
              </p:ext>
            </p:extLst>
          </p:nvPr>
        </p:nvGraphicFramePr>
        <p:xfrm>
          <a:off x="1524001" y="2090947"/>
          <a:ext cx="9499600" cy="26428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45668">
                  <a:extLst>
                    <a:ext uri="{9D8B030D-6E8A-4147-A177-3AD203B41FA5}">
                      <a16:colId xmlns:a16="http://schemas.microsoft.com/office/drawing/2014/main" val="4135347083"/>
                    </a:ext>
                  </a:extLst>
                </a:gridCol>
                <a:gridCol w="3664531">
                  <a:extLst>
                    <a:ext uri="{9D8B030D-6E8A-4147-A177-3AD203B41FA5}">
                      <a16:colId xmlns:a16="http://schemas.microsoft.com/office/drawing/2014/main" val="3181185355"/>
                    </a:ext>
                  </a:extLst>
                </a:gridCol>
                <a:gridCol w="4089401">
                  <a:extLst>
                    <a:ext uri="{9D8B030D-6E8A-4147-A177-3AD203B41FA5}">
                      <a16:colId xmlns:a16="http://schemas.microsoft.com/office/drawing/2014/main" val="3272700326"/>
                    </a:ext>
                  </a:extLst>
                </a:gridCol>
              </a:tblGrid>
              <a:tr h="449053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Показатель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Базисный</a:t>
                      </a:r>
                      <a:r>
                        <a:rPr lang="ru-RU" baseline="0" dirty="0" smtClean="0"/>
                        <a:t> год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Отчетный год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6847849"/>
                  </a:ext>
                </a:extLst>
              </a:tr>
              <a:tr h="1078151">
                <a:tc>
                  <a:txBody>
                    <a:bodyPr/>
                    <a:lstStyle/>
                    <a:p>
                      <a:endParaRPr lang="en-US" i="1" dirty="0" smtClean="0">
                        <a:latin typeface="Cambria Math" panose="02040503050406030204" pitchFamily="18" charset="0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i="1" dirty="0" smtClean="0"/>
                        <a:t>29500/11180=2,64</a:t>
                      </a:r>
                      <a:endParaRPr lang="ru-RU" sz="22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i="1" dirty="0" smtClean="0"/>
                        <a:t>32300/11040=2,93</a:t>
                      </a:r>
                      <a:endParaRPr lang="ru-RU" sz="2200" i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97949208"/>
                  </a:ext>
                </a:extLst>
              </a:tr>
              <a:tr h="111565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i="1" dirty="0" smtClean="0"/>
                        <a:t>11180/29500=0,38</a:t>
                      </a:r>
                      <a:endParaRPr lang="ru-RU" sz="22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i="1" dirty="0" smtClean="0"/>
                        <a:t>11040/32300=0,34</a:t>
                      </a:r>
                      <a:endParaRPr lang="ru-RU" sz="2200" i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3834467"/>
                  </a:ext>
                </a:extLst>
              </a:tr>
            </a:tbl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8844493"/>
              </p:ext>
            </p:extLst>
          </p:nvPr>
        </p:nvGraphicFramePr>
        <p:xfrm>
          <a:off x="2094336" y="2737985"/>
          <a:ext cx="529961" cy="8391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2" name="Equation" r:id="rId3" imgW="152280" imgH="241200" progId="Equation.DSMT4">
                  <p:embed/>
                </p:oleObj>
              </mc:Choice>
              <mc:Fallback>
                <p:oleObj name="Equation" r:id="rId3" imgW="152280" imgH="241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094336" y="2737985"/>
                        <a:ext cx="529961" cy="83910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2513862"/>
              </p:ext>
            </p:extLst>
          </p:nvPr>
        </p:nvGraphicFramePr>
        <p:xfrm>
          <a:off x="1987841" y="3738353"/>
          <a:ext cx="742950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3" name="Equation" r:id="rId5" imgW="164880" imgH="215640" progId="Equation.DSMT4">
                  <p:embed/>
                </p:oleObj>
              </mc:Choice>
              <mc:Fallback>
                <p:oleObj name="Equation" r:id="rId5" imgW="164880" imgH="215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987841" y="3738353"/>
                        <a:ext cx="742950" cy="971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28417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2"/>
          <p:cNvSpPr>
            <a:spLocks noChangeArrowheads="1"/>
          </p:cNvSpPr>
          <p:nvPr/>
        </p:nvSpPr>
        <p:spPr bwMode="auto">
          <a:xfrm>
            <a:off x="1524001" y="2972872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593929"/>
              </p:ext>
            </p:extLst>
          </p:nvPr>
        </p:nvGraphicFramePr>
        <p:xfrm>
          <a:off x="78054" y="1430578"/>
          <a:ext cx="11936146" cy="48469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4546">
                  <a:extLst>
                    <a:ext uri="{9D8B030D-6E8A-4147-A177-3AD203B41FA5}">
                      <a16:colId xmlns:a16="http://schemas.microsoft.com/office/drawing/2014/main" val="3103713557"/>
                    </a:ext>
                  </a:extLst>
                </a:gridCol>
                <a:gridCol w="5537200">
                  <a:extLst>
                    <a:ext uri="{9D8B030D-6E8A-4147-A177-3AD203B41FA5}">
                      <a16:colId xmlns:a16="http://schemas.microsoft.com/office/drawing/2014/main" val="2221331442"/>
                    </a:ext>
                  </a:extLst>
                </a:gridCol>
                <a:gridCol w="4724400">
                  <a:extLst>
                    <a:ext uri="{9D8B030D-6E8A-4147-A177-3AD203B41FA5}">
                      <a16:colId xmlns:a16="http://schemas.microsoft.com/office/drawing/2014/main" val="1749712216"/>
                    </a:ext>
                  </a:extLst>
                </a:gridCol>
              </a:tblGrid>
              <a:tr h="428339">
                <a:tc rowSpan="2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Индекс</a:t>
                      </a:r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Показатель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4483193"/>
                  </a:ext>
                </a:extLst>
              </a:tr>
              <a:tr h="160383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Фондоотдача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err="1" smtClean="0"/>
                        <a:t>Фондоемкость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8269321"/>
                  </a:ext>
                </a:extLst>
              </a:tr>
              <a:tr h="658223">
                <a:tc>
                  <a:txBody>
                    <a:bodyPr/>
                    <a:lstStyle/>
                    <a:p>
                      <a:r>
                        <a:rPr lang="ru-RU" dirty="0" smtClean="0"/>
                        <a:t>переменного состава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2303934"/>
                  </a:ext>
                </a:extLst>
              </a:tr>
              <a:tr h="1262032">
                <a:tc>
                  <a:txBody>
                    <a:bodyPr/>
                    <a:lstStyle/>
                    <a:p>
                      <a:r>
                        <a:rPr lang="ru-RU" dirty="0" smtClean="0"/>
                        <a:t>постоянного состава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8602957"/>
                  </a:ext>
                </a:extLst>
              </a:tr>
              <a:tr h="1334695">
                <a:tc>
                  <a:txBody>
                    <a:bodyPr/>
                    <a:lstStyle/>
                    <a:p>
                      <a:r>
                        <a:rPr lang="ru-RU" dirty="0" smtClean="0"/>
                        <a:t>влияния структурных</a:t>
                      </a:r>
                      <a:r>
                        <a:rPr lang="ru-RU" baseline="0" dirty="0" smtClean="0"/>
                        <a:t> сдвигов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3508460"/>
                  </a:ext>
                </a:extLst>
              </a:tr>
              <a:tr h="797864">
                <a:tc>
                  <a:txBody>
                    <a:bodyPr/>
                    <a:lstStyle/>
                    <a:p>
                      <a:r>
                        <a:rPr lang="ru-RU" dirty="0" smtClean="0"/>
                        <a:t>взаимосвязь индексов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4911921"/>
                  </a:ext>
                </a:extLst>
              </a:tr>
            </a:tbl>
          </a:graphicData>
        </a:graphic>
      </p:graphicFrame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6302128"/>
              </p:ext>
            </p:extLst>
          </p:nvPr>
        </p:nvGraphicFramePr>
        <p:xfrm>
          <a:off x="3524267" y="2265096"/>
          <a:ext cx="2349540" cy="6765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80" name="Equation" r:id="rId3" imgW="1434960" imgH="457200" progId="Equation.DSMT4">
                  <p:embed/>
                </p:oleObj>
              </mc:Choice>
              <mc:Fallback>
                <p:oleObj name="Equation" r:id="rId3" imgW="1434960" imgH="457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524267" y="2265096"/>
                        <a:ext cx="2349540" cy="67654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1122739"/>
              </p:ext>
            </p:extLst>
          </p:nvPr>
        </p:nvGraphicFramePr>
        <p:xfrm>
          <a:off x="1917660" y="3157538"/>
          <a:ext cx="5232400" cy="8710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81" name="Equation" r:id="rId5" imgW="3174840" imgH="622080" progId="Equation.DSMT4">
                  <p:embed/>
                </p:oleObj>
              </mc:Choice>
              <mc:Fallback>
                <p:oleObj name="Equation" r:id="rId5" imgW="3174840" imgH="622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917660" y="3157538"/>
                        <a:ext cx="5232400" cy="87108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8709701"/>
              </p:ext>
            </p:extLst>
          </p:nvPr>
        </p:nvGraphicFramePr>
        <p:xfrm>
          <a:off x="3733760" y="4431908"/>
          <a:ext cx="2679894" cy="8630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82" name="Equation" r:id="rId7" imgW="1498320" imgH="482400" progId="Equation.DSMT4">
                  <p:embed/>
                </p:oleObj>
              </mc:Choice>
              <mc:Fallback>
                <p:oleObj name="Equation" r:id="rId7" imgW="1498320" imgH="482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733760" y="4431908"/>
                        <a:ext cx="2679894" cy="8630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6312343"/>
              </p:ext>
            </p:extLst>
          </p:nvPr>
        </p:nvGraphicFramePr>
        <p:xfrm>
          <a:off x="3505274" y="5662723"/>
          <a:ext cx="2603734" cy="4165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83" name="Equation" r:id="rId9" imgW="1269720" imgH="203040" progId="Equation.DSMT4">
                  <p:embed/>
                </p:oleObj>
              </mc:Choice>
              <mc:Fallback>
                <p:oleObj name="Equation" r:id="rId9" imgW="126972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505274" y="5662723"/>
                        <a:ext cx="2603734" cy="41659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4262116"/>
              </p:ext>
            </p:extLst>
          </p:nvPr>
        </p:nvGraphicFramePr>
        <p:xfrm>
          <a:off x="8711198" y="2265096"/>
          <a:ext cx="2117552" cy="6153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84" name="Equation" r:id="rId11" imgW="1485720" imgH="431640" progId="Equation.DSMT4">
                  <p:embed/>
                </p:oleObj>
              </mc:Choice>
              <mc:Fallback>
                <p:oleObj name="Equation" r:id="rId11" imgW="148572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8711198" y="2265096"/>
                        <a:ext cx="2117552" cy="61535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4628857"/>
              </p:ext>
            </p:extLst>
          </p:nvPr>
        </p:nvGraphicFramePr>
        <p:xfrm>
          <a:off x="7523465" y="3157538"/>
          <a:ext cx="4364139" cy="8009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85" name="Equation" r:id="rId13" imgW="3390840" imgH="622080" progId="Equation.DSMT4">
                  <p:embed/>
                </p:oleObj>
              </mc:Choice>
              <mc:Fallback>
                <p:oleObj name="Equation" r:id="rId13" imgW="3390840" imgH="622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7523465" y="3157538"/>
                        <a:ext cx="4364139" cy="80090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Объект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5448514"/>
              </p:ext>
            </p:extLst>
          </p:nvPr>
        </p:nvGraphicFramePr>
        <p:xfrm>
          <a:off x="8332710" y="4428977"/>
          <a:ext cx="2910547" cy="8659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86" name="Equation" r:id="rId15" imgW="1536480" imgH="457200" progId="Equation.DSMT4">
                  <p:embed/>
                </p:oleObj>
              </mc:Choice>
              <mc:Fallback>
                <p:oleObj name="Equation" r:id="rId15" imgW="1536480" imgH="457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8332710" y="4428977"/>
                        <a:ext cx="2910547" cy="86594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Объект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7769941"/>
              </p:ext>
            </p:extLst>
          </p:nvPr>
        </p:nvGraphicFramePr>
        <p:xfrm>
          <a:off x="8527854" y="5662723"/>
          <a:ext cx="2484239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87" name="Equation" r:id="rId17" imgW="1358640" imgH="203040" progId="Equation.DSMT4">
                  <p:embed/>
                </p:oleObj>
              </mc:Choice>
              <mc:Fallback>
                <p:oleObj name="Equation" r:id="rId17" imgW="135864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8527854" y="5662723"/>
                        <a:ext cx="2484239" cy="3714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9373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2"/>
          <p:cNvSpPr>
            <a:spLocks noChangeArrowheads="1"/>
          </p:cNvSpPr>
          <p:nvPr/>
        </p:nvSpPr>
        <p:spPr bwMode="auto">
          <a:xfrm>
            <a:off x="1524001" y="2972872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139700" y="1473023"/>
            <a:ext cx="11722100" cy="5272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  <a:spcBef>
                <a:spcPct val="50000"/>
              </a:spcBef>
            </a:pPr>
            <a:r>
              <a:rPr lang="ru-RU" sz="2200" i="1" dirty="0" smtClean="0">
                <a:solidFill>
                  <a:schemeClr val="accent1"/>
                </a:solidFill>
              </a:rPr>
              <a:t>Вывод: в отчетном периоде по сравнению с базисным периодом средняя фондоотдача увеличилась на 10,9 % в результате роста фондоотдачи на отдельных предприятиях на 11,1 %. Изменение в структуре распределения основных фондов между предприятиями, имеющим различный уровень фондоотдачи, не оказало существенного влияния на средний уровень фондоотдачи.</a:t>
            </a:r>
          </a:p>
          <a:p>
            <a:pPr algn="just">
              <a:lnSpc>
                <a:spcPct val="130000"/>
              </a:lnSpc>
              <a:spcBef>
                <a:spcPct val="50000"/>
              </a:spcBef>
            </a:pPr>
            <a:r>
              <a:rPr lang="ru-RU" sz="2200" i="1" dirty="0" smtClean="0">
                <a:solidFill>
                  <a:schemeClr val="accent1"/>
                </a:solidFill>
              </a:rPr>
              <a:t>В отчетном периоде по сравнению с базисным периодом средняя </a:t>
            </a:r>
            <a:r>
              <a:rPr lang="ru-RU" sz="2200" i="1" dirty="0" err="1" smtClean="0">
                <a:solidFill>
                  <a:schemeClr val="accent1"/>
                </a:solidFill>
              </a:rPr>
              <a:t>фондоемкость</a:t>
            </a:r>
            <a:r>
              <a:rPr lang="ru-RU" sz="2200" i="1" dirty="0" smtClean="0">
                <a:solidFill>
                  <a:schemeClr val="accent1"/>
                </a:solidFill>
              </a:rPr>
              <a:t> снизилась на 10,5 % в результате уменьшения </a:t>
            </a:r>
            <a:r>
              <a:rPr lang="ru-RU" sz="2200" i="1" dirty="0" err="1" smtClean="0">
                <a:solidFill>
                  <a:schemeClr val="accent1"/>
                </a:solidFill>
              </a:rPr>
              <a:t>фондоемкости</a:t>
            </a:r>
            <a:r>
              <a:rPr lang="ru-RU" sz="2200" i="1" dirty="0" smtClean="0">
                <a:solidFill>
                  <a:schemeClr val="accent1"/>
                </a:solidFill>
              </a:rPr>
              <a:t> на отдельных предприятиях на 9,8 %. Изменение в структуре распределения объема выпуска между предприятиями, имеющим различный уровень </a:t>
            </a:r>
            <a:r>
              <a:rPr lang="ru-RU" sz="2200" i="1" dirty="0" err="1" smtClean="0">
                <a:solidFill>
                  <a:schemeClr val="accent1"/>
                </a:solidFill>
              </a:rPr>
              <a:t>фондоемкости</a:t>
            </a:r>
            <a:r>
              <a:rPr lang="ru-RU" sz="2200" i="1" dirty="0" smtClean="0">
                <a:solidFill>
                  <a:schemeClr val="accent1"/>
                </a:solidFill>
              </a:rPr>
              <a:t>, не оказало существенного влияния на средний уровень фондоотдачи.</a:t>
            </a:r>
            <a:endParaRPr lang="ru-RU" sz="2200" i="1" dirty="0">
              <a:solidFill>
                <a:schemeClr val="accent1"/>
              </a:solidFill>
            </a:endParaRPr>
          </a:p>
          <a:p>
            <a:pPr algn="just">
              <a:lnSpc>
                <a:spcPct val="130000"/>
              </a:lnSpc>
              <a:spcBef>
                <a:spcPct val="50000"/>
              </a:spcBef>
            </a:pPr>
            <a:endParaRPr lang="ru-RU" sz="2200" i="1" dirty="0" smtClean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888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2"/>
          <p:cNvSpPr>
            <a:spLocks noChangeArrowheads="1"/>
          </p:cNvSpPr>
          <p:nvPr/>
        </p:nvSpPr>
        <p:spPr bwMode="auto">
          <a:xfrm>
            <a:off x="1524001" y="2972872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184727" y="1366694"/>
            <a:ext cx="11397672" cy="12736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  <a:spcBef>
                <a:spcPct val="50000"/>
              </a:spcBef>
            </a:pPr>
            <a:r>
              <a:rPr lang="ru-RU" b="1" dirty="0" smtClean="0">
                <a:solidFill>
                  <a:schemeClr val="accent1"/>
                </a:solidFill>
              </a:rPr>
              <a:t>Задача 1. Имеются данные о наличии и движении основных фондов научно-исследовательского учреждения за год.</a:t>
            </a:r>
          </a:p>
          <a:p>
            <a:pPr algn="just">
              <a:lnSpc>
                <a:spcPct val="130000"/>
              </a:lnSpc>
              <a:spcBef>
                <a:spcPct val="50000"/>
              </a:spcBef>
            </a:pPr>
            <a:endParaRPr lang="ru-RU" b="1" dirty="0" smtClean="0">
              <a:solidFill>
                <a:schemeClr val="accent1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8699505"/>
              </p:ext>
            </p:extLst>
          </p:nvPr>
        </p:nvGraphicFramePr>
        <p:xfrm>
          <a:off x="286325" y="2225191"/>
          <a:ext cx="11508510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541166">
                  <a:extLst>
                    <a:ext uri="{9D8B030D-6E8A-4147-A177-3AD203B41FA5}">
                      <a16:colId xmlns:a16="http://schemas.microsoft.com/office/drawing/2014/main" val="4135347083"/>
                    </a:ext>
                  </a:extLst>
                </a:gridCol>
                <a:gridCol w="1967344">
                  <a:extLst>
                    <a:ext uri="{9D8B030D-6E8A-4147-A177-3AD203B41FA5}">
                      <a16:colId xmlns:a16="http://schemas.microsoft.com/office/drawing/2014/main" val="318118535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Показатель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Сумма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68478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b="0" i="1" dirty="0" smtClean="0"/>
                        <a:t>ОФ по полной первоначальной стоимости на конец года</a:t>
                      </a:r>
                      <a:endParaRPr lang="ru-RU" sz="1800" b="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i="1" dirty="0" smtClean="0"/>
                        <a:t>1750</a:t>
                      </a:r>
                      <a:endParaRPr lang="ru-RU" sz="1800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79492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b="0" i="1" dirty="0" smtClean="0"/>
                        <a:t>Степень износа ОФ на начало года, %</a:t>
                      </a:r>
                      <a:endParaRPr lang="ru-RU" sz="1800" b="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i="1" dirty="0" smtClean="0"/>
                        <a:t>45</a:t>
                      </a:r>
                      <a:endParaRPr lang="ru-RU" sz="1800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8344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b="0" i="1" dirty="0" smtClean="0"/>
                        <a:t>Введено новых ОФ за год</a:t>
                      </a:r>
                      <a:endParaRPr lang="ru-RU" sz="1800" b="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i="1" dirty="0" smtClean="0"/>
                        <a:t>160</a:t>
                      </a:r>
                      <a:endParaRPr lang="ru-RU" sz="1800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4018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b="0" i="1" dirty="0" smtClean="0"/>
                        <a:t>Выбыло ОФ по полной первоначальной стоимости за год</a:t>
                      </a:r>
                      <a:endParaRPr lang="ru-RU" sz="1800" b="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i="1" dirty="0" smtClean="0"/>
                        <a:t>130</a:t>
                      </a:r>
                      <a:endParaRPr lang="ru-RU" sz="1800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29481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b="0" i="1" dirty="0" smtClean="0"/>
                        <a:t>Остаточная стоимость</a:t>
                      </a:r>
                      <a:r>
                        <a:rPr lang="ru-RU" sz="1800" b="0" i="1" baseline="0" dirty="0" smtClean="0"/>
                        <a:t> выбывших ОС</a:t>
                      </a:r>
                      <a:endParaRPr lang="ru-RU" sz="1800" b="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i="1" dirty="0" smtClean="0"/>
                        <a:t>25</a:t>
                      </a:r>
                      <a:endParaRPr lang="ru-RU" sz="1800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43638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b="0" i="1" dirty="0" smtClean="0"/>
                        <a:t>Сумма начисленного износа за год</a:t>
                      </a:r>
                      <a:endParaRPr lang="ru-RU" sz="1800" b="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i="1" dirty="0" smtClean="0"/>
                        <a:t>100</a:t>
                      </a:r>
                      <a:endParaRPr lang="ru-RU" sz="1800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59809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b="0" i="1" dirty="0" smtClean="0"/>
                        <a:t>Среднегодовая стоимость ОФ</a:t>
                      </a:r>
                      <a:endParaRPr lang="ru-RU" sz="1800" b="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i="1" dirty="0" smtClean="0"/>
                        <a:t>1740</a:t>
                      </a:r>
                      <a:endParaRPr lang="ru-RU" sz="1800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18664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b="0" i="1" dirty="0" smtClean="0"/>
                        <a:t>Стоимость произведенной продукции</a:t>
                      </a:r>
                      <a:endParaRPr lang="ru-RU" sz="1800" b="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i="1" dirty="0" smtClean="0"/>
                        <a:t>3500</a:t>
                      </a:r>
                      <a:endParaRPr lang="ru-RU" sz="1800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2068435"/>
                  </a:ext>
                </a:extLst>
              </a:tr>
            </a:tbl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286325" y="5608718"/>
            <a:ext cx="11582399" cy="812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  <a:spcBef>
                <a:spcPct val="50000"/>
              </a:spcBef>
            </a:pPr>
            <a:r>
              <a:rPr lang="ru-RU" b="1" dirty="0" smtClean="0">
                <a:solidFill>
                  <a:schemeClr val="accent1"/>
                </a:solidFill>
              </a:rPr>
              <a:t>Постройте баланс основных фондов по полной и остаточной стоимости, охарактеризуйте динамику, состояние, движение и использование основных фондов. </a:t>
            </a:r>
            <a:endParaRPr lang="ru-RU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4002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2"/>
          <p:cNvSpPr>
            <a:spLocks noChangeArrowheads="1"/>
          </p:cNvSpPr>
          <p:nvPr/>
        </p:nvSpPr>
        <p:spPr bwMode="auto">
          <a:xfrm>
            <a:off x="1524001" y="2972872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1352860"/>
              </p:ext>
            </p:extLst>
          </p:nvPr>
        </p:nvGraphicFramePr>
        <p:xfrm>
          <a:off x="241300" y="1410859"/>
          <a:ext cx="11582399" cy="39356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22600">
                  <a:extLst>
                    <a:ext uri="{9D8B030D-6E8A-4147-A177-3AD203B41FA5}">
                      <a16:colId xmlns:a16="http://schemas.microsoft.com/office/drawing/2014/main" val="60325307"/>
                    </a:ext>
                  </a:extLst>
                </a:gridCol>
                <a:gridCol w="4787900">
                  <a:extLst>
                    <a:ext uri="{9D8B030D-6E8A-4147-A177-3AD203B41FA5}">
                      <a16:colId xmlns:a16="http://schemas.microsoft.com/office/drawing/2014/main" val="4153388751"/>
                    </a:ext>
                  </a:extLst>
                </a:gridCol>
                <a:gridCol w="3771899">
                  <a:extLst>
                    <a:ext uri="{9D8B030D-6E8A-4147-A177-3AD203B41FA5}">
                      <a16:colId xmlns:a16="http://schemas.microsoft.com/office/drawing/2014/main" val="3337557931"/>
                    </a:ext>
                  </a:extLst>
                </a:gridCol>
              </a:tblGrid>
              <a:tr h="341741">
                <a:tc rowSpan="2"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+mn-lt"/>
                        </a:rPr>
                        <a:t>Изменение объема продукции</a:t>
                      </a:r>
                      <a:endParaRPr lang="ru-RU" sz="2000" dirty="0">
                        <a:latin typeface="+mn-lt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+mn-lt"/>
                        </a:rPr>
                        <a:t>Изменение</a:t>
                      </a:r>
                      <a:endParaRPr lang="ru-RU" sz="2000" dirty="0">
                        <a:latin typeface="+mn-lt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7283582"/>
                  </a:ext>
                </a:extLst>
              </a:tr>
              <a:tr h="25030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+mn-lt"/>
                        </a:rPr>
                        <a:t>абсолютное</a:t>
                      </a:r>
                      <a:endParaRPr lang="ru-RU" sz="2000" dirty="0">
                        <a:latin typeface="+mn-lt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+mn-lt"/>
                        </a:rPr>
                        <a:t>относительное</a:t>
                      </a:r>
                      <a:endParaRPr lang="ru-RU" sz="2000" dirty="0">
                        <a:latin typeface="+mn-lt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141957983"/>
                  </a:ext>
                </a:extLst>
              </a:tr>
              <a:tr h="590661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+mn-lt"/>
                        </a:rPr>
                        <a:t>Общее</a:t>
                      </a:r>
                      <a:endParaRPr lang="ru-RU" sz="20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+mn-lt"/>
                        </a:rPr>
                        <a:t>2800/29500*100</a:t>
                      </a:r>
                      <a:r>
                        <a:rPr lang="en-US" sz="2000" baseline="0" dirty="0" smtClean="0">
                          <a:latin typeface="+mn-lt"/>
                        </a:rPr>
                        <a:t> %=9,5 %</a:t>
                      </a:r>
                      <a:endParaRPr lang="ru-RU" sz="20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56214654"/>
                  </a:ext>
                </a:extLst>
              </a:tr>
              <a:tr h="89757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+mn-lt"/>
                        </a:rPr>
                        <a:t>За счет изменения стоимости ОФ</a:t>
                      </a:r>
                      <a:endParaRPr lang="ru-RU" sz="20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latin typeface="+mn-lt"/>
                        </a:rPr>
                        <a:t>-370,6/29500*100 %=-1,4 %</a:t>
                      </a:r>
                      <a:endParaRPr lang="ru-RU" sz="20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3573086"/>
                  </a:ext>
                </a:extLst>
              </a:tr>
              <a:tr h="66453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latin typeface="+mn-lt"/>
                        </a:rPr>
                        <a:t>За счет лучшего использования ОФ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latin typeface="+mn-lt"/>
                        </a:rPr>
                        <a:t>3201,6/29500*100</a:t>
                      </a:r>
                      <a:r>
                        <a:rPr lang="ru-RU" sz="2000" baseline="0" dirty="0" smtClean="0">
                          <a:latin typeface="+mn-lt"/>
                        </a:rPr>
                        <a:t> %=10,9 %</a:t>
                      </a:r>
                      <a:endParaRPr lang="ru-RU" sz="20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73282913"/>
                  </a:ext>
                </a:extLst>
              </a:tr>
              <a:tr h="953886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+mn-lt"/>
                        </a:rPr>
                        <a:t>Взаимосвязь</a:t>
                      </a:r>
                      <a:endParaRPr lang="ru-RU" sz="2000" dirty="0">
                        <a:latin typeface="+mn-lt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endParaRPr lang="ru-RU" sz="2000" dirty="0">
                        <a:latin typeface="+mn-lt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7316815"/>
                  </a:ext>
                </a:extLst>
              </a:tr>
            </a:tbl>
          </a:graphicData>
        </a:graphic>
      </p:graphicFrame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3136856"/>
              </p:ext>
            </p:extLst>
          </p:nvPr>
        </p:nvGraphicFramePr>
        <p:xfrm>
          <a:off x="4057494" y="2278738"/>
          <a:ext cx="3463842" cy="458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54" name="Equation" r:id="rId3" imgW="1917360" imgH="253800" progId="Equation.DSMT4">
                  <p:embed/>
                </p:oleObj>
              </mc:Choice>
              <mc:Fallback>
                <p:oleObj name="Equation" r:id="rId3" imgW="191736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057494" y="2278738"/>
                        <a:ext cx="3463842" cy="4587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1695726"/>
              </p:ext>
            </p:extLst>
          </p:nvPr>
        </p:nvGraphicFramePr>
        <p:xfrm>
          <a:off x="3359149" y="3088647"/>
          <a:ext cx="4670033" cy="455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55" name="Equation" r:id="rId5" imgW="2603160" imgH="253800" progId="Equation.DSMT4">
                  <p:embed/>
                </p:oleObj>
              </mc:Choice>
              <mc:Fallback>
                <p:oleObj name="Equation" r:id="rId5" imgW="260316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359149" y="3088647"/>
                        <a:ext cx="4670033" cy="4556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0243570"/>
              </p:ext>
            </p:extLst>
          </p:nvPr>
        </p:nvGraphicFramePr>
        <p:xfrm>
          <a:off x="3479798" y="3857021"/>
          <a:ext cx="4428734" cy="4745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56" name="Equation" r:id="rId7" imgW="2489040" imgH="266400" progId="Equation.DSMT4">
                  <p:embed/>
                </p:oleObj>
              </mc:Choice>
              <mc:Fallback>
                <p:oleObj name="Equation" r:id="rId7" imgW="2489040" imgH="266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479798" y="3857021"/>
                        <a:ext cx="4428734" cy="47450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7025235"/>
              </p:ext>
            </p:extLst>
          </p:nvPr>
        </p:nvGraphicFramePr>
        <p:xfrm>
          <a:off x="3293743" y="4723742"/>
          <a:ext cx="3762210" cy="498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57" name="Equation" r:id="rId9" imgW="1917360" imgH="253800" progId="Equation.DSMT4">
                  <p:embed/>
                </p:oleObj>
              </mc:Choice>
              <mc:Fallback>
                <p:oleObj name="Equation" r:id="rId9" imgW="191736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293743" y="4723742"/>
                        <a:ext cx="3762210" cy="49830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 Box 3"/>
          <p:cNvSpPr txBox="1">
            <a:spLocks noChangeArrowheads="1"/>
          </p:cNvSpPr>
          <p:nvPr/>
        </p:nvSpPr>
        <p:spPr bwMode="auto">
          <a:xfrm>
            <a:off x="241299" y="5458344"/>
            <a:ext cx="1158239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 sz="1600" i="1" dirty="0" smtClean="0"/>
              <a:t>(Несущественное расхождение вызвано округлением значений среднего уровня фондоотдачи)</a:t>
            </a:r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7169300"/>
              </p:ext>
            </p:extLst>
          </p:nvPr>
        </p:nvGraphicFramePr>
        <p:xfrm>
          <a:off x="8029182" y="4684984"/>
          <a:ext cx="3631399" cy="4907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58" name="Equation" r:id="rId11" imgW="1879560" imgH="253800" progId="Equation.DSMT4">
                  <p:embed/>
                </p:oleObj>
              </mc:Choice>
              <mc:Fallback>
                <p:oleObj name="Equation" r:id="rId11" imgW="187956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8029182" y="4684984"/>
                        <a:ext cx="3631399" cy="49073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03432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2"/>
          <p:cNvSpPr>
            <a:spLocks noChangeArrowheads="1"/>
          </p:cNvSpPr>
          <p:nvPr/>
        </p:nvSpPr>
        <p:spPr bwMode="auto">
          <a:xfrm>
            <a:off x="1524001" y="2972872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406400" y="1473023"/>
            <a:ext cx="11455400" cy="43088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  <a:spcBef>
                <a:spcPct val="50000"/>
              </a:spcBef>
            </a:pPr>
            <a:r>
              <a:rPr lang="ru-RU" sz="2000" i="1" dirty="0" smtClean="0">
                <a:solidFill>
                  <a:schemeClr val="accent1"/>
                </a:solidFill>
              </a:rPr>
              <a:t>В отчетном периоде по сравнению с базисным периодом объем выпуска продукции по группе предприятий увеличился на 9,5 %, что составило 2800 тыс. руб., в результате лучшего использования основных фондов на 10,9 % или 3201,6 тыс. руб.</a:t>
            </a:r>
          </a:p>
          <a:p>
            <a:pPr algn="just">
              <a:lnSpc>
                <a:spcPct val="130000"/>
              </a:lnSpc>
              <a:spcBef>
                <a:spcPct val="50000"/>
              </a:spcBef>
            </a:pPr>
            <a:r>
              <a:rPr lang="ru-RU" sz="2000" i="1" dirty="0" smtClean="0">
                <a:solidFill>
                  <a:schemeClr val="accent1"/>
                </a:solidFill>
              </a:rPr>
              <a:t>Рассчитаем экономию в стоимости основных фондов за счет их лучшего использования:</a:t>
            </a:r>
          </a:p>
          <a:p>
            <a:pPr algn="just">
              <a:lnSpc>
                <a:spcPct val="130000"/>
              </a:lnSpc>
              <a:spcBef>
                <a:spcPct val="50000"/>
              </a:spcBef>
            </a:pPr>
            <a:endParaRPr lang="ru-RU" sz="2000" i="1" dirty="0" smtClean="0">
              <a:solidFill>
                <a:schemeClr val="accent1"/>
              </a:solidFill>
            </a:endParaRPr>
          </a:p>
          <a:p>
            <a:pPr algn="just">
              <a:lnSpc>
                <a:spcPct val="130000"/>
              </a:lnSpc>
              <a:spcBef>
                <a:spcPct val="50000"/>
              </a:spcBef>
            </a:pPr>
            <a:r>
              <a:rPr lang="ru-RU" sz="2000" i="1" dirty="0" smtClean="0">
                <a:solidFill>
                  <a:schemeClr val="accent1"/>
                </a:solidFill>
              </a:rPr>
              <a:t>В результате роста эффективности использования основных фондов (показателя фондоотдачи) по группе предприятий экономия в стоимости основных фондов составила 1292 тыс. руб.</a:t>
            </a:r>
          </a:p>
          <a:p>
            <a:pPr algn="just">
              <a:lnSpc>
                <a:spcPct val="130000"/>
              </a:lnSpc>
              <a:spcBef>
                <a:spcPct val="50000"/>
              </a:spcBef>
            </a:pPr>
            <a:endParaRPr lang="ru-RU" sz="2000" i="1" dirty="0" smtClean="0">
              <a:solidFill>
                <a:schemeClr val="accent1"/>
              </a:solidFill>
            </a:endParaRPr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5999185"/>
              </p:ext>
            </p:extLst>
          </p:nvPr>
        </p:nvGraphicFramePr>
        <p:xfrm>
          <a:off x="3210216" y="3336686"/>
          <a:ext cx="5847767" cy="5815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5" name="Equation" r:id="rId3" imgW="2298600" imgH="228600" progId="Equation.DSMT4">
                  <p:embed/>
                </p:oleObj>
              </mc:Choice>
              <mc:Fallback>
                <p:oleObj name="Equation" r:id="rId3" imgW="229860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210216" y="3336686"/>
                        <a:ext cx="5847767" cy="58154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23325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405244" y="1362186"/>
            <a:ext cx="11455400" cy="4508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  <a:spcBef>
                <a:spcPct val="50000"/>
              </a:spcBef>
            </a:pPr>
            <a:r>
              <a:rPr lang="ru-RU" sz="2000" b="1" dirty="0" smtClean="0">
                <a:solidFill>
                  <a:schemeClr val="accent1"/>
                </a:solidFill>
              </a:rPr>
              <a:t>Задача 5. Имеются следующие данные по предприятию (тыс. руб.)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3338740"/>
              </p:ext>
            </p:extLst>
          </p:nvPr>
        </p:nvGraphicFramePr>
        <p:xfrm>
          <a:off x="1542471" y="1883449"/>
          <a:ext cx="8617528" cy="2479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54506">
                  <a:extLst>
                    <a:ext uri="{9D8B030D-6E8A-4147-A177-3AD203B41FA5}">
                      <a16:colId xmlns:a16="http://schemas.microsoft.com/office/drawing/2014/main" val="356913601"/>
                    </a:ext>
                  </a:extLst>
                </a:gridCol>
                <a:gridCol w="1557031">
                  <a:extLst>
                    <a:ext uri="{9D8B030D-6E8A-4147-A177-3AD203B41FA5}">
                      <a16:colId xmlns:a16="http://schemas.microsoft.com/office/drawing/2014/main" val="3003863517"/>
                    </a:ext>
                  </a:extLst>
                </a:gridCol>
                <a:gridCol w="1605991">
                  <a:extLst>
                    <a:ext uri="{9D8B030D-6E8A-4147-A177-3AD203B41FA5}">
                      <a16:colId xmlns:a16="http://schemas.microsoft.com/office/drawing/2014/main" val="37700594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Показатель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</a:t>
                      </a:r>
                      <a:r>
                        <a:rPr lang="ru-RU" baseline="0" dirty="0" smtClean="0"/>
                        <a:t> квартал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II</a:t>
                      </a:r>
                      <a:r>
                        <a:rPr lang="ru-RU" baseline="0" dirty="0" smtClean="0"/>
                        <a:t> квартал</a:t>
                      </a:r>
                      <a:endParaRPr lang="ru-RU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54858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Выручка от реализации продукции и услуг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15000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15300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72433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Средние остатки оборотных средств по состоянию на: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1 января</a:t>
                      </a:r>
                    </a:p>
                    <a:p>
                      <a:r>
                        <a:rPr lang="ru-RU" dirty="0" smtClean="0"/>
                        <a:t>1 февраля</a:t>
                      </a:r>
                    </a:p>
                    <a:p>
                      <a:r>
                        <a:rPr lang="ru-RU" dirty="0" smtClean="0"/>
                        <a:t>1</a:t>
                      </a:r>
                      <a:r>
                        <a:rPr lang="ru-RU" baseline="0" dirty="0" smtClean="0"/>
                        <a:t> марта</a:t>
                      </a:r>
                    </a:p>
                    <a:p>
                      <a:r>
                        <a:rPr lang="ru-RU" baseline="0" dirty="0" smtClean="0"/>
                        <a:t>1 апреля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 smtClean="0"/>
                    </a:p>
                    <a:p>
                      <a:pPr algn="ctr"/>
                      <a:endParaRPr lang="ru-RU" dirty="0" smtClean="0"/>
                    </a:p>
                    <a:p>
                      <a:pPr algn="ctr"/>
                      <a:r>
                        <a:rPr lang="ru-RU" dirty="0" smtClean="0"/>
                        <a:t>3360</a:t>
                      </a:r>
                    </a:p>
                    <a:p>
                      <a:pPr algn="ctr"/>
                      <a:r>
                        <a:rPr lang="ru-RU" dirty="0" smtClean="0"/>
                        <a:t>3402</a:t>
                      </a:r>
                    </a:p>
                    <a:p>
                      <a:pPr algn="ctr"/>
                      <a:r>
                        <a:rPr lang="ru-RU" dirty="0" smtClean="0"/>
                        <a:t>3440</a:t>
                      </a:r>
                    </a:p>
                    <a:p>
                      <a:pPr algn="ctr"/>
                      <a:r>
                        <a:rPr lang="ru-RU" dirty="0" smtClean="0"/>
                        <a:t>3466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 smtClean="0"/>
                    </a:p>
                    <a:p>
                      <a:pPr algn="ctr"/>
                      <a:endParaRPr lang="ru-RU" dirty="0" smtClean="0"/>
                    </a:p>
                    <a:p>
                      <a:pPr algn="ctr"/>
                      <a:r>
                        <a:rPr lang="ru-RU" dirty="0" smtClean="0"/>
                        <a:t>3466</a:t>
                      </a:r>
                    </a:p>
                    <a:p>
                      <a:pPr algn="ctr"/>
                      <a:r>
                        <a:rPr lang="ru-RU" dirty="0" smtClean="0"/>
                        <a:t>3350</a:t>
                      </a:r>
                    </a:p>
                    <a:p>
                      <a:pPr algn="ctr"/>
                      <a:r>
                        <a:rPr lang="ru-RU" dirty="0" smtClean="0"/>
                        <a:t>3400</a:t>
                      </a:r>
                    </a:p>
                    <a:p>
                      <a:pPr algn="ctr"/>
                      <a:r>
                        <a:rPr lang="ru-RU" dirty="0" smtClean="0"/>
                        <a:t>3360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7918112"/>
                  </a:ext>
                </a:extLst>
              </a:tr>
            </a:tbl>
          </a:graphicData>
        </a:graphic>
      </p:graphicFrame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317500" y="4450864"/>
            <a:ext cx="11455400" cy="892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  <a:spcBef>
                <a:spcPct val="50000"/>
              </a:spcBef>
            </a:pPr>
            <a:r>
              <a:rPr lang="ru-RU" sz="2000" b="1" dirty="0" smtClean="0">
                <a:solidFill>
                  <a:schemeClr val="accent1"/>
                </a:solidFill>
              </a:rPr>
              <a:t>Определим показатели эффективности использования оборотных средств и их динамику.</a:t>
            </a:r>
          </a:p>
        </p:txBody>
      </p:sp>
    </p:spTree>
    <p:extLst>
      <p:ext uri="{BB962C8B-B14F-4D97-AF65-F5344CB8AC3E}">
        <p14:creationId xmlns:p14="http://schemas.microsoft.com/office/powerpoint/2010/main" val="298459218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43610" y="1398788"/>
            <a:ext cx="11455400" cy="3790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  <a:spcBef>
                <a:spcPct val="50000"/>
              </a:spcBef>
            </a:pPr>
            <a:r>
              <a:rPr lang="ru-RU" sz="1600" b="1" dirty="0" smtClean="0">
                <a:solidFill>
                  <a:schemeClr val="accent1"/>
                </a:solidFill>
              </a:rPr>
              <a:t>Определим показатели эффективности использования оборотных средств и их динамику.</a:t>
            </a:r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2006743"/>
              </p:ext>
            </p:extLst>
          </p:nvPr>
        </p:nvGraphicFramePr>
        <p:xfrm>
          <a:off x="3195783" y="1700213"/>
          <a:ext cx="5551053" cy="22204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5" name="Equation" r:id="rId4" imgW="2857320" imgH="1143000" progId="Equation.DSMT4">
                  <p:embed/>
                </p:oleObj>
              </mc:Choice>
              <mc:Fallback>
                <p:oleObj name="Equation" r:id="rId4" imgW="2857320" imgH="11430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195783" y="1700213"/>
                        <a:ext cx="5551053" cy="222042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8933391"/>
              </p:ext>
            </p:extLst>
          </p:nvPr>
        </p:nvGraphicFramePr>
        <p:xfrm>
          <a:off x="812801" y="4341092"/>
          <a:ext cx="10317015" cy="20644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54762">
                  <a:extLst>
                    <a:ext uri="{9D8B030D-6E8A-4147-A177-3AD203B41FA5}">
                      <a16:colId xmlns:a16="http://schemas.microsoft.com/office/drawing/2014/main" val="4135347083"/>
                    </a:ext>
                  </a:extLst>
                </a:gridCol>
                <a:gridCol w="2124364">
                  <a:extLst>
                    <a:ext uri="{9D8B030D-6E8A-4147-A177-3AD203B41FA5}">
                      <a16:colId xmlns:a16="http://schemas.microsoft.com/office/drawing/2014/main" val="3181185355"/>
                    </a:ext>
                  </a:extLst>
                </a:gridCol>
                <a:gridCol w="2225963">
                  <a:extLst>
                    <a:ext uri="{9D8B030D-6E8A-4147-A177-3AD203B41FA5}">
                      <a16:colId xmlns:a16="http://schemas.microsoft.com/office/drawing/2014/main" val="3272700326"/>
                    </a:ext>
                  </a:extLst>
                </a:gridCol>
                <a:gridCol w="1911926">
                  <a:extLst>
                    <a:ext uri="{9D8B030D-6E8A-4147-A177-3AD203B41FA5}">
                      <a16:colId xmlns:a16="http://schemas.microsoft.com/office/drawing/2014/main" val="3984596172"/>
                    </a:ext>
                  </a:extLst>
                </a:gridCol>
              </a:tblGrid>
              <a:tr h="332486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+mn-lt"/>
                        </a:rPr>
                        <a:t>Показатель</a:t>
                      </a:r>
                      <a:endParaRPr lang="ru-RU" sz="16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+mn-lt"/>
                        </a:rPr>
                        <a:t>I</a:t>
                      </a:r>
                      <a:r>
                        <a:rPr lang="ru-RU" sz="1600" baseline="0" dirty="0" smtClean="0">
                          <a:latin typeface="+mn-lt"/>
                        </a:rPr>
                        <a:t> квартал</a:t>
                      </a:r>
                      <a:endParaRPr lang="ru-RU" sz="16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+mn-lt"/>
                        </a:rPr>
                        <a:t>II</a:t>
                      </a:r>
                      <a:r>
                        <a:rPr lang="ru-RU" sz="1600" baseline="0" dirty="0" smtClean="0">
                          <a:latin typeface="+mn-lt"/>
                        </a:rPr>
                        <a:t> квартал</a:t>
                      </a:r>
                      <a:endParaRPr lang="ru-RU" sz="1600" dirty="0" smtClean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+mn-lt"/>
                        </a:rPr>
                        <a:t>Индекс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6847849"/>
                  </a:ext>
                </a:extLst>
              </a:tr>
              <a:tr h="456033">
                <a:tc>
                  <a:txBody>
                    <a:bodyPr/>
                    <a:lstStyle/>
                    <a:p>
                      <a:pPr algn="ctr"/>
                      <a:r>
                        <a:rPr lang="ru-RU" sz="1600" i="0" dirty="0" smtClean="0">
                          <a:latin typeface="+mn-lt"/>
                        </a:rPr>
                        <a:t>Коэффициент оборачиваемости (число оборотов)</a:t>
                      </a:r>
                      <a:endParaRPr lang="en-US" sz="1600" i="0" dirty="0" smtClean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+mn-lt"/>
                        </a:rPr>
                        <a:t>15000/3418=4,4</a:t>
                      </a:r>
                      <a:endParaRPr lang="ru-RU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+mn-lt"/>
                        </a:rPr>
                        <a:t>15300/3388=4,5</a:t>
                      </a:r>
                      <a:endParaRPr lang="ru-RU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i="1" dirty="0" smtClean="0">
                          <a:latin typeface="+mn-lt"/>
                        </a:rPr>
                        <a:t>4,5/4,4=1,023</a:t>
                      </a:r>
                      <a:endParaRPr lang="ru-RU" sz="1600" i="1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97949208"/>
                  </a:ext>
                </a:extLst>
              </a:tr>
              <a:tr h="323272">
                <a:tc>
                  <a:txBody>
                    <a:bodyPr/>
                    <a:lstStyle/>
                    <a:p>
                      <a:pPr algn="ctr"/>
                      <a:r>
                        <a:rPr lang="ru-RU" sz="1600" i="0" dirty="0" smtClean="0">
                          <a:latin typeface="+mn-lt"/>
                        </a:rPr>
                        <a:t>Продолжительность одного оборота (количество дней)</a:t>
                      </a:r>
                      <a:endParaRPr lang="ru-RU" sz="1600" i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+mn-lt"/>
                        </a:rPr>
                        <a:t>90/4,4=20,5</a:t>
                      </a:r>
                      <a:endParaRPr lang="ru-RU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+mn-lt"/>
                        </a:rPr>
                        <a:t>90/4,5=20,0</a:t>
                      </a:r>
                      <a:endParaRPr lang="ru-RU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i="1" dirty="0" smtClean="0">
                          <a:latin typeface="+mn-lt"/>
                        </a:rPr>
                        <a:t>20/20,5=0,976</a:t>
                      </a:r>
                      <a:endParaRPr lang="ru-RU" sz="1600" i="1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3834467"/>
                  </a:ext>
                </a:extLst>
              </a:tr>
              <a:tr h="570941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+mn-lt"/>
                        </a:rPr>
                        <a:t>Коэффициент закрепления (руб.)</a:t>
                      </a:r>
                      <a:endParaRPr lang="ru-RU" sz="16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+mn-lt"/>
                        </a:rPr>
                        <a:t>3418/15000=0,23</a:t>
                      </a:r>
                      <a:endParaRPr lang="ru-RU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+mn-lt"/>
                        </a:rPr>
                        <a:t>3388/15300=0,22</a:t>
                      </a:r>
                      <a:endParaRPr lang="ru-RU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i="1" dirty="0" smtClean="0">
                          <a:latin typeface="+mn-lt"/>
                        </a:rPr>
                        <a:t>0,22/0,23=0,957</a:t>
                      </a:r>
                      <a:endParaRPr lang="ru-RU" sz="1600" i="1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385178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08652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164774" y="1297188"/>
            <a:ext cx="8087590" cy="4124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  <a:spcBef>
                <a:spcPct val="50000"/>
              </a:spcBef>
            </a:pPr>
            <a:r>
              <a:rPr lang="ru-RU" sz="1600" b="1" dirty="0" smtClean="0">
                <a:solidFill>
                  <a:schemeClr val="accent1"/>
                </a:solidFill>
              </a:rPr>
              <a:t>Сумма высвобожденных (дополнительно вовлеченных) оборотных средств: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7530638"/>
              </p:ext>
            </p:extLst>
          </p:nvPr>
        </p:nvGraphicFramePr>
        <p:xfrm>
          <a:off x="1847275" y="2382983"/>
          <a:ext cx="8405089" cy="2072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54762">
                  <a:extLst>
                    <a:ext uri="{9D8B030D-6E8A-4147-A177-3AD203B41FA5}">
                      <a16:colId xmlns:a16="http://schemas.microsoft.com/office/drawing/2014/main" val="4135347083"/>
                    </a:ext>
                  </a:extLst>
                </a:gridCol>
                <a:gridCol w="2124364">
                  <a:extLst>
                    <a:ext uri="{9D8B030D-6E8A-4147-A177-3AD203B41FA5}">
                      <a16:colId xmlns:a16="http://schemas.microsoft.com/office/drawing/2014/main" val="3181185355"/>
                    </a:ext>
                  </a:extLst>
                </a:gridCol>
                <a:gridCol w="2225963">
                  <a:extLst>
                    <a:ext uri="{9D8B030D-6E8A-4147-A177-3AD203B41FA5}">
                      <a16:colId xmlns:a16="http://schemas.microsoft.com/office/drawing/2014/main" val="3272700326"/>
                    </a:ext>
                  </a:extLst>
                </a:gridCol>
              </a:tblGrid>
              <a:tr h="332486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+mn-lt"/>
                        </a:rPr>
                        <a:t>Показатель</a:t>
                      </a:r>
                      <a:endParaRPr lang="ru-RU" sz="16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+mn-lt"/>
                        </a:rPr>
                        <a:t>I</a:t>
                      </a:r>
                      <a:r>
                        <a:rPr lang="ru-RU" sz="1600" baseline="0" dirty="0" smtClean="0">
                          <a:latin typeface="+mn-lt"/>
                        </a:rPr>
                        <a:t> квартал</a:t>
                      </a:r>
                      <a:endParaRPr lang="ru-RU" sz="16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+mn-lt"/>
                        </a:rPr>
                        <a:t>II</a:t>
                      </a:r>
                      <a:r>
                        <a:rPr lang="ru-RU" sz="1600" baseline="0" dirty="0" smtClean="0">
                          <a:latin typeface="+mn-lt"/>
                        </a:rPr>
                        <a:t> квартал</a:t>
                      </a:r>
                      <a:endParaRPr lang="ru-RU" sz="1600" dirty="0" smtClean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6847849"/>
                  </a:ext>
                </a:extLst>
              </a:tr>
              <a:tr h="456033">
                <a:tc>
                  <a:txBody>
                    <a:bodyPr/>
                    <a:lstStyle/>
                    <a:p>
                      <a:pPr algn="ctr"/>
                      <a:r>
                        <a:rPr lang="ru-RU" sz="1600" i="0" dirty="0" smtClean="0">
                          <a:latin typeface="+mn-lt"/>
                        </a:rPr>
                        <a:t>Средний коэффициент оборачиваемости (число оборотов)</a:t>
                      </a:r>
                      <a:endParaRPr lang="en-US" sz="1600" i="0" dirty="0" smtClean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97949208"/>
                  </a:ext>
                </a:extLst>
              </a:tr>
              <a:tr h="323272">
                <a:tc>
                  <a:txBody>
                    <a:bodyPr/>
                    <a:lstStyle/>
                    <a:p>
                      <a:pPr algn="ctr"/>
                      <a:r>
                        <a:rPr lang="ru-RU" sz="1600" i="0" dirty="0" smtClean="0">
                          <a:latin typeface="+mn-lt"/>
                        </a:rPr>
                        <a:t>Средняя продолжительность одного оборота (количество дней)</a:t>
                      </a:r>
                      <a:endParaRPr lang="ru-RU" sz="1600" i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3834467"/>
                  </a:ext>
                </a:extLst>
              </a:tr>
              <a:tr h="570941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+mn-lt"/>
                        </a:rPr>
                        <a:t>Средний коэффициент закрепления (руб.)</a:t>
                      </a:r>
                      <a:endParaRPr lang="ru-RU" sz="16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38517875"/>
                  </a:ext>
                </a:extLst>
              </a:tr>
            </a:tbl>
          </a:graphicData>
        </a:graphic>
      </p:graphicFrame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8849651"/>
              </p:ext>
            </p:extLst>
          </p:nvPr>
        </p:nvGraphicFramePr>
        <p:xfrm>
          <a:off x="2543936" y="1709609"/>
          <a:ext cx="7329266" cy="4382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0" name="Equation" r:id="rId4" imgW="3822480" imgH="228600" progId="Equation.DSMT4">
                  <p:embed/>
                </p:oleObj>
              </mc:Choice>
              <mc:Fallback>
                <p:oleObj name="Equation" r:id="rId4" imgW="382248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543936" y="1709609"/>
                        <a:ext cx="7329266" cy="43829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941614"/>
              </p:ext>
            </p:extLst>
          </p:nvPr>
        </p:nvGraphicFramePr>
        <p:xfrm>
          <a:off x="366398" y="4709047"/>
          <a:ext cx="1480877" cy="83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1" name="Equation" r:id="rId6" imgW="850680" imgH="482400" progId="Equation.DSMT4">
                  <p:embed/>
                </p:oleObj>
              </mc:Choice>
              <mc:Fallback>
                <p:oleObj name="Equation" r:id="rId6" imgW="850680" imgH="482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66398" y="4709047"/>
                        <a:ext cx="1480877" cy="839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4233480"/>
              </p:ext>
            </p:extLst>
          </p:nvPr>
        </p:nvGraphicFramePr>
        <p:xfrm>
          <a:off x="2445507" y="4690702"/>
          <a:ext cx="2119279" cy="8282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2" name="Equation" r:id="rId8" imgW="1104840" imgH="431640" progId="Equation.DSMT4">
                  <p:embed/>
                </p:oleObj>
              </mc:Choice>
              <mc:Fallback>
                <p:oleObj name="Equation" r:id="rId8" imgW="110484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445507" y="4690702"/>
                        <a:ext cx="2119279" cy="82822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7621399"/>
              </p:ext>
            </p:extLst>
          </p:nvPr>
        </p:nvGraphicFramePr>
        <p:xfrm>
          <a:off x="5163018" y="4690702"/>
          <a:ext cx="1735282" cy="732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3" name="Equation" r:id="rId10" imgW="1143000" imgH="482400" progId="Equation.DSMT4">
                  <p:embed/>
                </p:oleObj>
              </mc:Choice>
              <mc:Fallback>
                <p:oleObj name="Equation" r:id="rId10" imgW="1143000" imgH="482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5163018" y="4690702"/>
                        <a:ext cx="1735282" cy="732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85587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157018" y="1371078"/>
            <a:ext cx="11794837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/>
            <a:r>
              <a:rPr lang="ru-RU" sz="1600" b="1" dirty="0" smtClean="0">
                <a:solidFill>
                  <a:schemeClr val="accent1"/>
                </a:solidFill>
              </a:rPr>
              <a:t>Задача 6. Предприятие затратило 500 тыс. руб. на приобретение объекта основных фондов и 100 тыс. руб. на его монтаж. Заводом изготовителем срок его полезного использования установлен 5 лет. Требуется определить суммы амортизационных отчислений за каждый год эксплуатации. </a:t>
            </a:r>
          </a:p>
          <a:p>
            <a:pPr algn="just"/>
            <a:r>
              <a:rPr lang="ru-RU" sz="1600" b="1" i="1" dirty="0" smtClean="0">
                <a:solidFill>
                  <a:schemeClr val="accent1"/>
                </a:solidFill>
              </a:rPr>
              <a:t>Решение.</a:t>
            </a:r>
          </a:p>
          <a:p>
            <a:pPr algn="just"/>
            <a:r>
              <a:rPr lang="ru-RU" sz="1600" b="1" i="1" dirty="0" smtClean="0">
                <a:solidFill>
                  <a:schemeClr val="accent1"/>
                </a:solidFill>
              </a:rPr>
              <a:t>Первоначальная стоимость объекта составит 500+100 = 600 тыс. руб.</a:t>
            </a:r>
          </a:p>
          <a:p>
            <a:pPr algn="just"/>
            <a:r>
              <a:rPr lang="ru-RU" sz="1600" b="1" i="1" dirty="0" smtClean="0">
                <a:solidFill>
                  <a:schemeClr val="accent1"/>
                </a:solidFill>
              </a:rPr>
              <a:t>Норма амортизации составит 100 %:5 = 20 %</a:t>
            </a:r>
          </a:p>
          <a:p>
            <a:pPr algn="just"/>
            <a:r>
              <a:rPr lang="ru-RU" sz="1600" b="1" i="1" dirty="0" smtClean="0">
                <a:solidFill>
                  <a:schemeClr val="accent1"/>
                </a:solidFill>
              </a:rPr>
              <a:t>Годовая сумма амортизационных отчислений составит 600*20:100=120 тыс. руб., следовательно, ежемесячно будет списано 120:12=10 тыс. руб.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2075561"/>
              </p:ext>
            </p:extLst>
          </p:nvPr>
        </p:nvGraphicFramePr>
        <p:xfrm>
          <a:off x="1126837" y="3824269"/>
          <a:ext cx="10427855" cy="2677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06964">
                  <a:extLst>
                    <a:ext uri="{9D8B030D-6E8A-4147-A177-3AD203B41FA5}">
                      <a16:colId xmlns:a16="http://schemas.microsoft.com/office/drawing/2014/main" val="3536046434"/>
                    </a:ext>
                  </a:extLst>
                </a:gridCol>
                <a:gridCol w="2606964">
                  <a:extLst>
                    <a:ext uri="{9D8B030D-6E8A-4147-A177-3AD203B41FA5}">
                      <a16:colId xmlns:a16="http://schemas.microsoft.com/office/drawing/2014/main" val="576329786"/>
                    </a:ext>
                  </a:extLst>
                </a:gridCol>
                <a:gridCol w="2830415">
                  <a:extLst>
                    <a:ext uri="{9D8B030D-6E8A-4147-A177-3AD203B41FA5}">
                      <a16:colId xmlns:a16="http://schemas.microsoft.com/office/drawing/2014/main" val="1086506930"/>
                    </a:ext>
                  </a:extLst>
                </a:gridCol>
                <a:gridCol w="2383512">
                  <a:extLst>
                    <a:ext uri="{9D8B030D-6E8A-4147-A177-3AD203B41FA5}">
                      <a16:colId xmlns:a16="http://schemas.microsoft.com/office/drawing/2014/main" val="49581341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Годы начисления амортизации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Полная</a:t>
                      </a:r>
                      <a:r>
                        <a:rPr lang="ru-RU" sz="1600" baseline="0" dirty="0" smtClean="0"/>
                        <a:t> первоначальная стоимость, тыс. руб.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Начисленная амортизация, тыс. руб.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Остаточная первоначальная стоимость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01463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Первый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600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120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600-120=480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988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Второй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Inter"/>
                          <a:ea typeface="+mn-ea"/>
                          <a:cs typeface="+mn-cs"/>
                        </a:rPr>
                        <a:t>120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Inter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480-120=360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31706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Третий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Inter"/>
                          <a:ea typeface="+mn-ea"/>
                          <a:cs typeface="+mn-cs"/>
                        </a:rPr>
                        <a:t>120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Inter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360-120=240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85674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Четвертый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Inter"/>
                          <a:ea typeface="+mn-ea"/>
                          <a:cs typeface="+mn-cs"/>
                        </a:rPr>
                        <a:t>120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Inter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240-120=120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30277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Пятый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Inter"/>
                          <a:ea typeface="+mn-ea"/>
                          <a:cs typeface="+mn-cs"/>
                        </a:rPr>
                        <a:t>120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Inter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120-120=0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3334425"/>
                  </a:ext>
                </a:extLst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9268694" y="3433181"/>
            <a:ext cx="228599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i="1" dirty="0" smtClean="0">
                <a:solidFill>
                  <a:srgbClr val="FF0000"/>
                </a:solidFill>
              </a:rPr>
              <a:t>Линейный способ</a:t>
            </a:r>
            <a:endParaRPr lang="ru-RU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1995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157018" y="1371078"/>
            <a:ext cx="11794837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/>
            <a:r>
              <a:rPr lang="ru-RU" sz="1600" b="1" dirty="0" smtClean="0">
                <a:solidFill>
                  <a:schemeClr val="accent1"/>
                </a:solidFill>
              </a:rPr>
              <a:t>Задача 7. Предприятие приобрело объект основных фондов. Покупка обошлась в 200 тыс. руб. Срок полезного использования объекта установлен 5 лет с коэффициентом ускорения амортизации, равным 2. Требуется определить суммы амортизационных отчислений за каждый год эксплуатации при ускоренном способе списания.</a:t>
            </a:r>
          </a:p>
          <a:p>
            <a:pPr algn="just"/>
            <a:r>
              <a:rPr lang="ru-RU" sz="1600" b="1" i="1" dirty="0" smtClean="0">
                <a:solidFill>
                  <a:schemeClr val="accent1"/>
                </a:solidFill>
              </a:rPr>
              <a:t>Решение. Годовая норма амортизации составит </a:t>
            </a:r>
            <a:r>
              <a:rPr lang="ru-RU" sz="1600" b="1" i="1" dirty="0" smtClean="0">
                <a:solidFill>
                  <a:srgbClr val="FF0000"/>
                </a:solidFill>
              </a:rPr>
              <a:t>(100/5*2)=40 %.</a:t>
            </a:r>
          </a:p>
          <a:p>
            <a:pPr algn="just"/>
            <a:r>
              <a:rPr lang="ru-RU" sz="1600" b="1" i="1" dirty="0" smtClean="0">
                <a:solidFill>
                  <a:schemeClr val="accent1"/>
                </a:solidFill>
              </a:rPr>
              <a:t>Первый год:200*40/100= 120 тыс. руб.</a:t>
            </a:r>
          </a:p>
          <a:p>
            <a:pPr algn="just"/>
            <a:r>
              <a:rPr lang="ru-RU" sz="1600" b="1" i="1" dirty="0" smtClean="0">
                <a:solidFill>
                  <a:schemeClr val="accent1"/>
                </a:solidFill>
              </a:rPr>
              <a:t>Второй год:120*40/100= 48 </a:t>
            </a:r>
            <a:r>
              <a:rPr lang="ru-RU" sz="1600" b="1" i="1" dirty="0">
                <a:solidFill>
                  <a:schemeClr val="accent1"/>
                </a:solidFill>
              </a:rPr>
              <a:t>тыс</a:t>
            </a:r>
            <a:r>
              <a:rPr lang="ru-RU" sz="1600" b="1" i="1" dirty="0" smtClean="0">
                <a:solidFill>
                  <a:schemeClr val="accent1"/>
                </a:solidFill>
              </a:rPr>
              <a:t>. руб.</a:t>
            </a:r>
          </a:p>
          <a:p>
            <a:pPr algn="just"/>
            <a:r>
              <a:rPr lang="ru-RU" sz="1600" b="1" i="1" dirty="0" smtClean="0">
                <a:solidFill>
                  <a:schemeClr val="accent1"/>
                </a:solidFill>
              </a:rPr>
              <a:t>Третий год:72*40/100=28,8 </a:t>
            </a:r>
            <a:r>
              <a:rPr lang="ru-RU" sz="1600" b="1" i="1" dirty="0">
                <a:solidFill>
                  <a:schemeClr val="accent1"/>
                </a:solidFill>
              </a:rPr>
              <a:t>тыс. руб</a:t>
            </a:r>
            <a:r>
              <a:rPr lang="ru-RU" sz="1600" b="1" i="1" dirty="0" smtClean="0">
                <a:solidFill>
                  <a:schemeClr val="accent1"/>
                </a:solidFill>
              </a:rPr>
              <a:t>.</a:t>
            </a:r>
          </a:p>
          <a:p>
            <a:pPr algn="just"/>
            <a:r>
              <a:rPr lang="ru-RU" sz="1600" b="1" i="1" dirty="0" smtClean="0">
                <a:solidFill>
                  <a:schemeClr val="accent1"/>
                </a:solidFill>
              </a:rPr>
              <a:t>Четвертый год: 43,2*40/100=17,3 тыс</a:t>
            </a:r>
            <a:r>
              <a:rPr lang="ru-RU" sz="1600" b="1" i="1" dirty="0">
                <a:solidFill>
                  <a:schemeClr val="accent1"/>
                </a:solidFill>
              </a:rPr>
              <a:t>. руб.</a:t>
            </a:r>
          </a:p>
          <a:p>
            <a:pPr algn="just"/>
            <a:r>
              <a:rPr lang="ru-RU" sz="1600" b="1" i="1" dirty="0" smtClean="0">
                <a:solidFill>
                  <a:schemeClr val="accent1"/>
                </a:solidFill>
              </a:rPr>
              <a:t>Пятый год: 25,9-25,9=0 тыс. руб. </a:t>
            </a:r>
            <a:r>
              <a:rPr lang="ru-RU" sz="1600" b="1" i="1" dirty="0" smtClean="0">
                <a:solidFill>
                  <a:schemeClr val="accent2"/>
                </a:solidFill>
              </a:rPr>
              <a:t>(После того как остаточная стоимость объекта снижается до уровня 20 % полной стоимости, начисление амортизации осуществляется переходом на линейный метод).</a:t>
            </a:r>
          </a:p>
          <a:p>
            <a:pPr algn="just"/>
            <a:endParaRPr lang="ru-RU" sz="1600" b="1" i="1" dirty="0">
              <a:solidFill>
                <a:srgbClr val="FF0000"/>
              </a:solidFill>
            </a:endParaRPr>
          </a:p>
          <a:p>
            <a:pPr algn="just"/>
            <a:endParaRPr lang="ru-RU" sz="1600" b="1" i="1" dirty="0">
              <a:solidFill>
                <a:srgbClr val="FF0000"/>
              </a:solidFill>
            </a:endParaRPr>
          </a:p>
          <a:p>
            <a:pPr algn="just"/>
            <a:endParaRPr lang="ru-RU" sz="1600" b="1" i="1" dirty="0" smtClean="0">
              <a:solidFill>
                <a:srgbClr val="FF0000"/>
              </a:solidFill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2998326"/>
              </p:ext>
            </p:extLst>
          </p:nvPr>
        </p:nvGraphicFramePr>
        <p:xfrm>
          <a:off x="840508" y="4143895"/>
          <a:ext cx="10427855" cy="2372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06964">
                  <a:extLst>
                    <a:ext uri="{9D8B030D-6E8A-4147-A177-3AD203B41FA5}">
                      <a16:colId xmlns:a16="http://schemas.microsoft.com/office/drawing/2014/main" val="3536046434"/>
                    </a:ext>
                  </a:extLst>
                </a:gridCol>
                <a:gridCol w="2606964">
                  <a:extLst>
                    <a:ext uri="{9D8B030D-6E8A-4147-A177-3AD203B41FA5}">
                      <a16:colId xmlns:a16="http://schemas.microsoft.com/office/drawing/2014/main" val="576329786"/>
                    </a:ext>
                  </a:extLst>
                </a:gridCol>
                <a:gridCol w="2433781">
                  <a:extLst>
                    <a:ext uri="{9D8B030D-6E8A-4147-A177-3AD203B41FA5}">
                      <a16:colId xmlns:a16="http://schemas.microsoft.com/office/drawing/2014/main" val="1086506930"/>
                    </a:ext>
                  </a:extLst>
                </a:gridCol>
                <a:gridCol w="2780146">
                  <a:extLst>
                    <a:ext uri="{9D8B030D-6E8A-4147-A177-3AD203B41FA5}">
                      <a16:colId xmlns:a16="http://schemas.microsoft.com/office/drawing/2014/main" val="49581341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+mn-lt"/>
                        </a:rPr>
                        <a:t>Годы начисления амортизации</a:t>
                      </a:r>
                      <a:endParaRPr lang="ru-RU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+mn-lt"/>
                        </a:rPr>
                        <a:t>Полная</a:t>
                      </a:r>
                      <a:r>
                        <a:rPr lang="ru-RU" sz="1400" baseline="0" dirty="0" smtClean="0">
                          <a:latin typeface="+mn-lt"/>
                        </a:rPr>
                        <a:t> первоначальная стоимость, тыс. руб.</a:t>
                      </a:r>
                      <a:endParaRPr lang="ru-RU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+mn-lt"/>
                        </a:rPr>
                        <a:t>Начисленная амортизация, тыс. руб.</a:t>
                      </a:r>
                      <a:endParaRPr lang="ru-RU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+mn-lt"/>
                        </a:rPr>
                        <a:t>Остаточная первоначальная стоимость</a:t>
                      </a:r>
                      <a:endParaRPr lang="ru-RU" sz="14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01463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+mn-lt"/>
                        </a:rPr>
                        <a:t>Первый</a:t>
                      </a:r>
                      <a:endParaRPr lang="ru-RU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+mn-lt"/>
                        </a:rPr>
                        <a:t>200</a:t>
                      </a:r>
                      <a:endParaRPr lang="ru-RU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+mn-lt"/>
                        </a:rPr>
                        <a:t>80</a:t>
                      </a:r>
                      <a:endParaRPr lang="ru-RU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+mn-lt"/>
                        </a:rPr>
                        <a:t>200-80,0=120,0</a:t>
                      </a:r>
                      <a:endParaRPr lang="ru-RU" sz="14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988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+mn-lt"/>
                        </a:rPr>
                        <a:t>Второй</a:t>
                      </a:r>
                      <a:endParaRPr lang="ru-RU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200</a:t>
                      </a:r>
                      <a:endParaRPr kumimoji="0" lang="ru-RU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48</a:t>
                      </a:r>
                      <a:endParaRPr kumimoji="0" lang="ru-RU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+mn-lt"/>
                        </a:rPr>
                        <a:t>120,0-48,0=72,0</a:t>
                      </a:r>
                      <a:endParaRPr lang="ru-RU" sz="14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31706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+mn-lt"/>
                        </a:rPr>
                        <a:t>Третий</a:t>
                      </a:r>
                      <a:endParaRPr lang="ru-RU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200</a:t>
                      </a:r>
                      <a:endParaRPr kumimoji="0" lang="ru-RU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28,8</a:t>
                      </a:r>
                      <a:endParaRPr kumimoji="0" lang="ru-RU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+mn-lt"/>
                        </a:rPr>
                        <a:t>72,0-28,8=43,2</a:t>
                      </a:r>
                      <a:endParaRPr lang="ru-RU" sz="14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85674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+mn-lt"/>
                        </a:rPr>
                        <a:t>Четвертый</a:t>
                      </a:r>
                      <a:endParaRPr lang="ru-RU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200</a:t>
                      </a:r>
                      <a:endParaRPr kumimoji="0" lang="ru-RU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17,3</a:t>
                      </a:r>
                      <a:endParaRPr kumimoji="0" lang="ru-RU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+mn-lt"/>
                        </a:rPr>
                        <a:t>43,2-17,3=25,9</a:t>
                      </a:r>
                      <a:endParaRPr lang="ru-RU" sz="14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30277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+mn-lt"/>
                        </a:rPr>
                        <a:t>Пятый</a:t>
                      </a:r>
                      <a:endParaRPr lang="ru-RU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200</a:t>
                      </a:r>
                      <a:endParaRPr kumimoji="0" lang="ru-RU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25,9</a:t>
                      </a:r>
                      <a:endParaRPr kumimoji="0" lang="ru-RU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+mn-lt"/>
                        </a:rPr>
                        <a:t>25,9-25,9=0</a:t>
                      </a:r>
                      <a:endParaRPr lang="ru-RU" sz="14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33344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6699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157018" y="1371078"/>
            <a:ext cx="11794837" cy="2800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/>
            <a:r>
              <a:rPr lang="ru-RU" sz="1600" b="1" dirty="0" smtClean="0">
                <a:solidFill>
                  <a:schemeClr val="accent1"/>
                </a:solidFill>
              </a:rPr>
              <a:t>Задача 8. Предприятие приобрело агрегатную установку для основного производства стоимостью 500 тыс. руб. Срок полезного использования, заявленный в технической документации, составляет 5 лет. </a:t>
            </a:r>
          </a:p>
          <a:p>
            <a:pPr algn="just"/>
            <a:endParaRPr lang="ru-RU" sz="1600" b="1" dirty="0" smtClean="0">
              <a:solidFill>
                <a:schemeClr val="accent1"/>
              </a:solidFill>
            </a:endParaRPr>
          </a:p>
          <a:p>
            <a:pPr algn="just"/>
            <a:r>
              <a:rPr lang="ru-RU" sz="1600" b="1" dirty="0" smtClean="0">
                <a:solidFill>
                  <a:schemeClr val="accent1"/>
                </a:solidFill>
              </a:rPr>
              <a:t>Решение. Требуется определить суммы амортизационных отчислений за каждый год. Для расчета годовой нормы амортизации необходимо определить общую накопленную сумму числа лет срока полезного использования, который исходя из данных составит 15 (1+2+3+4+5).</a:t>
            </a:r>
          </a:p>
          <a:p>
            <a:pPr algn="just"/>
            <a:r>
              <a:rPr lang="ru-RU" sz="1600" b="1" dirty="0" smtClean="0">
                <a:solidFill>
                  <a:schemeClr val="accent2"/>
                </a:solidFill>
              </a:rPr>
              <a:t>Норма амортизации в первый год составит 5/15, во второй 4/15, в третий 3/15, в четвертый 2/15, в пятый 1/15.</a:t>
            </a:r>
          </a:p>
          <a:p>
            <a:pPr algn="just"/>
            <a:endParaRPr lang="ru-RU" sz="1600" b="1" i="1" dirty="0" smtClean="0">
              <a:solidFill>
                <a:schemeClr val="accent2"/>
              </a:solidFill>
            </a:endParaRPr>
          </a:p>
          <a:p>
            <a:pPr algn="just"/>
            <a:endParaRPr lang="ru-RU" sz="1600" b="1" i="1" dirty="0">
              <a:solidFill>
                <a:srgbClr val="FF0000"/>
              </a:solidFill>
            </a:endParaRPr>
          </a:p>
          <a:p>
            <a:pPr algn="just"/>
            <a:endParaRPr lang="ru-RU" sz="1600" b="1" i="1" dirty="0">
              <a:solidFill>
                <a:srgbClr val="FF0000"/>
              </a:solidFill>
            </a:endParaRPr>
          </a:p>
          <a:p>
            <a:pPr algn="just"/>
            <a:endParaRPr lang="ru-RU" sz="1600" b="1" i="1" dirty="0" smtClean="0">
              <a:solidFill>
                <a:srgbClr val="FF0000"/>
              </a:solidFill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0155562"/>
              </p:ext>
            </p:extLst>
          </p:nvPr>
        </p:nvGraphicFramePr>
        <p:xfrm>
          <a:off x="840508" y="3414222"/>
          <a:ext cx="10427857" cy="2585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13654">
                  <a:extLst>
                    <a:ext uri="{9D8B030D-6E8A-4147-A177-3AD203B41FA5}">
                      <a16:colId xmlns:a16="http://schemas.microsoft.com/office/drawing/2014/main" val="3536046434"/>
                    </a:ext>
                  </a:extLst>
                </a:gridCol>
                <a:gridCol w="2113654">
                  <a:extLst>
                    <a:ext uri="{9D8B030D-6E8A-4147-A177-3AD203B41FA5}">
                      <a16:colId xmlns:a16="http://schemas.microsoft.com/office/drawing/2014/main" val="576329786"/>
                    </a:ext>
                  </a:extLst>
                </a:gridCol>
                <a:gridCol w="1973242">
                  <a:extLst>
                    <a:ext uri="{9D8B030D-6E8A-4147-A177-3AD203B41FA5}">
                      <a16:colId xmlns:a16="http://schemas.microsoft.com/office/drawing/2014/main" val="1086506930"/>
                    </a:ext>
                  </a:extLst>
                </a:gridCol>
                <a:gridCol w="1973242">
                  <a:extLst>
                    <a:ext uri="{9D8B030D-6E8A-4147-A177-3AD203B41FA5}">
                      <a16:colId xmlns:a16="http://schemas.microsoft.com/office/drawing/2014/main" val="4211581992"/>
                    </a:ext>
                  </a:extLst>
                </a:gridCol>
                <a:gridCol w="2254065">
                  <a:extLst>
                    <a:ext uri="{9D8B030D-6E8A-4147-A177-3AD203B41FA5}">
                      <a16:colId xmlns:a16="http://schemas.microsoft.com/office/drawing/2014/main" val="495813418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+mn-lt"/>
                        </a:rPr>
                        <a:t>Годы начисления амортизации</a:t>
                      </a:r>
                      <a:endParaRPr lang="ru-RU" sz="1400" dirty="0">
                        <a:latin typeface="+mn-lt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+mn-lt"/>
                        </a:rPr>
                        <a:t>Полная</a:t>
                      </a:r>
                      <a:r>
                        <a:rPr lang="ru-RU" sz="1400" baseline="0" dirty="0" smtClean="0">
                          <a:latin typeface="+mn-lt"/>
                        </a:rPr>
                        <a:t> первоначальная стоимость, тыс. руб.</a:t>
                      </a:r>
                      <a:endParaRPr lang="ru-RU" sz="1400" dirty="0">
                        <a:latin typeface="+mn-lt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+mn-lt"/>
                        </a:rPr>
                        <a:t>Амортизация</a:t>
                      </a:r>
                      <a:endParaRPr lang="ru-RU" sz="1400" dirty="0">
                        <a:latin typeface="+mn-lt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400" dirty="0">
                        <a:latin typeface="+mn-lt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+mn-lt"/>
                        </a:rPr>
                        <a:t>Остаточная первоначальная стоимость</a:t>
                      </a:r>
                      <a:endParaRPr lang="ru-RU" sz="14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6193477"/>
                  </a:ext>
                </a:extLst>
              </a:tr>
              <a:tr h="186574">
                <a:tc vMerge="1">
                  <a:txBody>
                    <a:bodyPr/>
                    <a:lstStyle/>
                    <a:p>
                      <a:pPr algn="ctr"/>
                      <a:endParaRPr lang="ru-RU" sz="1400" dirty="0">
                        <a:latin typeface="+mn-lt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ru-RU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+mn-lt"/>
                        </a:rPr>
                        <a:t>Норма</a:t>
                      </a:r>
                      <a:endParaRPr lang="ru-RU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+mn-lt"/>
                        </a:rPr>
                        <a:t>Сумма, тыс. руб.</a:t>
                      </a:r>
                      <a:endParaRPr lang="ru-RU" sz="1400" dirty="0">
                        <a:latin typeface="+mn-lt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ru-RU" sz="14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01463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+mn-lt"/>
                        </a:rPr>
                        <a:t>Первый</a:t>
                      </a:r>
                      <a:endParaRPr lang="ru-RU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+mn-lt"/>
                        </a:rPr>
                        <a:t>500</a:t>
                      </a:r>
                      <a:endParaRPr lang="ru-RU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+mn-lt"/>
                        </a:rPr>
                        <a:t>5/15</a:t>
                      </a:r>
                      <a:endParaRPr lang="ru-RU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+mn-lt"/>
                        </a:rPr>
                        <a:t>500*(5/15)=166,67</a:t>
                      </a:r>
                      <a:endParaRPr lang="ru-RU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+mn-lt"/>
                        </a:rPr>
                        <a:t>500-166,67=333,33</a:t>
                      </a:r>
                      <a:endParaRPr lang="ru-RU" sz="14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988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+mn-lt"/>
                        </a:rPr>
                        <a:t>Второй</a:t>
                      </a:r>
                      <a:endParaRPr lang="ru-RU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Inter"/>
                          <a:ea typeface="+mn-ea"/>
                          <a:cs typeface="+mn-cs"/>
                        </a:rPr>
                        <a:t>500</a:t>
                      </a:r>
                      <a:endParaRPr kumimoji="0" lang="ru-RU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Inter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4/15</a:t>
                      </a:r>
                      <a:endParaRPr kumimoji="0" lang="ru-RU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+mn-lt"/>
                        </a:rPr>
                        <a:t>500*(4/15)=133,33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+mn-lt"/>
                        </a:rPr>
                        <a:t>333,33-133,33=200</a:t>
                      </a:r>
                      <a:endParaRPr lang="ru-RU" sz="14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31706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+mn-lt"/>
                        </a:rPr>
                        <a:t>Третий</a:t>
                      </a:r>
                      <a:endParaRPr lang="ru-RU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Inter"/>
                          <a:ea typeface="+mn-ea"/>
                          <a:cs typeface="+mn-cs"/>
                        </a:rPr>
                        <a:t>500</a:t>
                      </a:r>
                      <a:endParaRPr kumimoji="0" lang="ru-RU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Inter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3/15</a:t>
                      </a:r>
                      <a:endParaRPr kumimoji="0" lang="ru-RU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+mn-lt"/>
                        </a:rPr>
                        <a:t>500*(3/15)=100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+mn-lt"/>
                        </a:rPr>
                        <a:t>200-100=100</a:t>
                      </a:r>
                      <a:endParaRPr lang="ru-RU" sz="14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85674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+mn-lt"/>
                        </a:rPr>
                        <a:t>Четвертый</a:t>
                      </a:r>
                      <a:endParaRPr lang="ru-RU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Inter"/>
                          <a:ea typeface="+mn-ea"/>
                          <a:cs typeface="+mn-cs"/>
                        </a:rPr>
                        <a:t>500</a:t>
                      </a:r>
                      <a:endParaRPr kumimoji="0" lang="ru-RU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Inter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2/15</a:t>
                      </a:r>
                      <a:endParaRPr kumimoji="0" lang="ru-RU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+mn-lt"/>
                        </a:rPr>
                        <a:t>500*(2/15)=66,67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+mn-lt"/>
                        </a:rPr>
                        <a:t>100-66,67=33,33</a:t>
                      </a:r>
                      <a:endParaRPr lang="ru-RU" sz="14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30277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+mn-lt"/>
                        </a:rPr>
                        <a:t>Пятый</a:t>
                      </a:r>
                      <a:endParaRPr lang="ru-RU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Inter"/>
                          <a:ea typeface="+mn-ea"/>
                          <a:cs typeface="+mn-cs"/>
                        </a:rPr>
                        <a:t>500</a:t>
                      </a:r>
                      <a:endParaRPr kumimoji="0" lang="ru-RU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Inter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1/15</a:t>
                      </a:r>
                      <a:endParaRPr kumimoji="0" lang="ru-RU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+mn-lt"/>
                        </a:rPr>
                        <a:t>500*(1/15)=33,33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+mn-lt"/>
                        </a:rPr>
                        <a:t>33,33-33,33=0</a:t>
                      </a:r>
                      <a:endParaRPr lang="ru-RU" sz="14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33344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19075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157018" y="1371078"/>
            <a:ext cx="11794837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/>
            <a:r>
              <a:rPr lang="ru-RU" sz="1600" b="1" dirty="0" smtClean="0">
                <a:solidFill>
                  <a:schemeClr val="accent1"/>
                </a:solidFill>
              </a:rPr>
              <a:t>Задача 9. На баланс предприятия поступил объект основных фондов стоимостью 300 тыс. руб. Предполагается, что в результате его эксплуатации будет произведено 100 тыс. ед. продукции. В первый год эксплуатации было произведено 8 тыс. ед. продукции.</a:t>
            </a:r>
          </a:p>
          <a:p>
            <a:pPr algn="just"/>
            <a:r>
              <a:rPr lang="ru-RU" sz="1600" b="1" dirty="0" smtClean="0">
                <a:solidFill>
                  <a:schemeClr val="accent1"/>
                </a:solidFill>
              </a:rPr>
              <a:t>Решение. </a:t>
            </a:r>
          </a:p>
          <a:p>
            <a:pPr algn="just"/>
            <a:r>
              <a:rPr lang="ru-RU" sz="1600" b="1" dirty="0" smtClean="0">
                <a:solidFill>
                  <a:schemeClr val="accent1"/>
                </a:solidFill>
              </a:rPr>
              <a:t>Тогда норма амортизации за этот год составит 8 % (8/100*100 %), а сумма амортизационных отчислений – 24 тыс. руб. (300*8/100).</a:t>
            </a:r>
          </a:p>
          <a:p>
            <a:pPr algn="just"/>
            <a:r>
              <a:rPr lang="ru-RU" sz="1600" b="1" dirty="0" smtClean="0">
                <a:solidFill>
                  <a:schemeClr val="accent1"/>
                </a:solidFill>
              </a:rPr>
              <a:t>При последующих начислениях амортизации базой для расчета отчислений будет служить также первоначальная стоимость объекта.</a:t>
            </a:r>
            <a:endParaRPr lang="ru-RU" sz="1600" b="1" i="1" dirty="0" smtClean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7874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2"/>
          <p:cNvSpPr>
            <a:spLocks noChangeArrowheads="1"/>
          </p:cNvSpPr>
          <p:nvPr/>
        </p:nvSpPr>
        <p:spPr bwMode="auto">
          <a:xfrm>
            <a:off x="1524001" y="2972872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1865745" y="1470178"/>
            <a:ext cx="11397672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/>
            <a:r>
              <a:rPr lang="ru-RU" sz="2200" b="1" i="1" dirty="0" smtClean="0">
                <a:solidFill>
                  <a:srgbClr val="FF0000"/>
                </a:solidFill>
              </a:rPr>
              <a:t>Полная стоимость основных фондов на начало года равна: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Таблица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09701258"/>
                  </p:ext>
                </p:extLst>
              </p:nvPr>
            </p:nvGraphicFramePr>
            <p:xfrm>
              <a:off x="669016" y="3342204"/>
              <a:ext cx="10898908" cy="14020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724727">
                      <a:extLst>
                        <a:ext uri="{9D8B030D-6E8A-4147-A177-3AD203B41FA5}">
                          <a16:colId xmlns:a16="http://schemas.microsoft.com/office/drawing/2014/main" val="1314373096"/>
                        </a:ext>
                      </a:extLst>
                    </a:gridCol>
                    <a:gridCol w="2724727">
                      <a:extLst>
                        <a:ext uri="{9D8B030D-6E8A-4147-A177-3AD203B41FA5}">
                          <a16:colId xmlns:a16="http://schemas.microsoft.com/office/drawing/2014/main" val="1820870819"/>
                        </a:ext>
                      </a:extLst>
                    </a:gridCol>
                    <a:gridCol w="2724727">
                      <a:extLst>
                        <a:ext uri="{9D8B030D-6E8A-4147-A177-3AD203B41FA5}">
                          <a16:colId xmlns:a16="http://schemas.microsoft.com/office/drawing/2014/main" val="3855462791"/>
                        </a:ext>
                      </a:extLst>
                    </a:gridCol>
                    <a:gridCol w="2724727">
                      <a:extLst>
                        <a:ext uri="{9D8B030D-6E8A-4147-A177-3AD203B41FA5}">
                          <a16:colId xmlns:a16="http://schemas.microsoft.com/office/drawing/2014/main" val="1131836571"/>
                        </a:ext>
                      </a:extLst>
                    </a:gridCol>
                  </a:tblGrid>
                  <a:tr h="82108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1600" b="0" dirty="0" smtClean="0"/>
                            <a:t>Наличие основных фондов на конец года</a:t>
                          </a:r>
                        </a:p>
                        <a:p>
                          <a:pPr algn="ctr"/>
                          <a:endParaRPr lang="ru-RU" sz="1600" b="0" dirty="0" smtClean="0">
                            <a:solidFill>
                              <a:schemeClr val="accent2"/>
                            </a:solidFill>
                          </a:endParaRPr>
                        </a:p>
                        <a:p>
                          <a:pPr algn="ctr"/>
                          <a:r>
                            <a:rPr lang="ru-RU" sz="1600" b="0" dirty="0" smtClean="0">
                              <a:solidFill>
                                <a:schemeClr val="bg1"/>
                              </a:solidFill>
                            </a:rPr>
                            <a:t>ППС О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ru-RU" sz="1600" b="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ru-RU" sz="16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Ф</m:t>
                                  </m:r>
                                </m:e>
                                <m:sub>
                                  <m:r>
                                    <a:rPr lang="ru-RU" sz="1600" b="0" i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к.г</m:t>
                                  </m:r>
                                </m:sub>
                              </m:sSub>
                            </m:oMath>
                          </a14:m>
                          <a:endParaRPr lang="ru-RU" sz="1600" b="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1600" b="0" dirty="0" smtClean="0"/>
                            <a:t>Выбытие основных фондов по всем каналам</a:t>
                          </a:r>
                          <a:r>
                            <a:rPr lang="ru-RU" sz="1600" b="0" baseline="0" dirty="0" smtClean="0"/>
                            <a:t> за год</a:t>
                          </a:r>
                        </a:p>
                        <a:p>
                          <a:pPr algn="ctr"/>
                          <a:r>
                            <a:rPr lang="ru-RU" sz="1600" b="0" baseline="0" dirty="0" smtClean="0"/>
                            <a:t>В</a:t>
                          </a:r>
                          <a:endParaRPr lang="ru-RU" sz="1600" b="0" dirty="0" smtClean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1600" b="0" dirty="0" smtClean="0"/>
                            <a:t>Поступление основных фондов по всем каналам за год</a:t>
                          </a:r>
                        </a:p>
                        <a:p>
                          <a:pPr algn="ctr"/>
                          <a:r>
                            <a:rPr lang="ru-RU" sz="1600" b="0" dirty="0" smtClean="0"/>
                            <a:t>П</a:t>
                          </a:r>
                          <a:endParaRPr lang="ru-RU" sz="1600" b="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/>
                          </a:pPr>
                          <a:r>
                            <a:rPr lang="ru-RU" sz="1600" dirty="0" smtClean="0"/>
                            <a:t>Наличие основных фондов на начало года</a:t>
                          </a:r>
                        </a:p>
                        <a:p>
                          <a:pPr algn="ctr">
                            <a:defRPr/>
                          </a:pPr>
                          <a:endParaRPr lang="ru-RU" sz="1600" dirty="0">
                            <a:solidFill>
                              <a:schemeClr val="accent2"/>
                            </a:solidFill>
                          </a:endParaRPr>
                        </a:p>
                        <a:p>
                          <a:pPr algn="ctr">
                            <a:defRPr/>
                          </a:pPr>
                          <a:r>
                            <a:rPr lang="ru-RU" sz="1600" dirty="0">
                              <a:solidFill>
                                <a:schemeClr val="bg1"/>
                              </a:solidFill>
                            </a:rPr>
                            <a:t>ППС О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ru-RU" sz="160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ru-RU" sz="160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Ф</m:t>
                                  </m:r>
                                </m:e>
                                <m:sub>
                                  <m:r>
                                    <a:rPr lang="ru-RU" sz="160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н.г</m:t>
                                  </m:r>
                                </m:sub>
                              </m:sSub>
                            </m:oMath>
                          </a14:m>
                          <a:endParaRPr lang="ru-RU" sz="16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867960358"/>
                      </a:ext>
                    </a:extLst>
                  </a:tr>
                  <a:tr h="32225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1600" b="0" dirty="0" smtClean="0"/>
                            <a:t>1750</a:t>
                          </a:r>
                          <a:endParaRPr lang="ru-RU" sz="1600" b="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1600" b="0" dirty="0" smtClean="0"/>
                            <a:t>130</a:t>
                          </a:r>
                          <a:endParaRPr lang="ru-RU" sz="1600" b="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1600" b="0" dirty="0" smtClean="0"/>
                            <a:t>160</a:t>
                          </a:r>
                          <a:endParaRPr lang="ru-RU" sz="1600" b="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1600" b="0" dirty="0" smtClean="0"/>
                            <a:t>1720</a:t>
                          </a:r>
                          <a:endParaRPr lang="ru-RU" sz="16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96690101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Таблица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09701258"/>
                  </p:ext>
                </p:extLst>
              </p:nvPr>
            </p:nvGraphicFramePr>
            <p:xfrm>
              <a:off x="669016" y="3342204"/>
              <a:ext cx="10898908" cy="14020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724727">
                      <a:extLst>
                        <a:ext uri="{9D8B030D-6E8A-4147-A177-3AD203B41FA5}">
                          <a16:colId xmlns:a16="http://schemas.microsoft.com/office/drawing/2014/main" val="1314373096"/>
                        </a:ext>
                      </a:extLst>
                    </a:gridCol>
                    <a:gridCol w="2724727">
                      <a:extLst>
                        <a:ext uri="{9D8B030D-6E8A-4147-A177-3AD203B41FA5}">
                          <a16:colId xmlns:a16="http://schemas.microsoft.com/office/drawing/2014/main" val="1820870819"/>
                        </a:ext>
                      </a:extLst>
                    </a:gridCol>
                    <a:gridCol w="2724727">
                      <a:extLst>
                        <a:ext uri="{9D8B030D-6E8A-4147-A177-3AD203B41FA5}">
                          <a16:colId xmlns:a16="http://schemas.microsoft.com/office/drawing/2014/main" val="3855462791"/>
                        </a:ext>
                      </a:extLst>
                    </a:gridCol>
                    <a:gridCol w="2724727">
                      <a:extLst>
                        <a:ext uri="{9D8B030D-6E8A-4147-A177-3AD203B41FA5}">
                          <a16:colId xmlns:a16="http://schemas.microsoft.com/office/drawing/2014/main" val="1131836571"/>
                        </a:ext>
                      </a:extLst>
                    </a:gridCol>
                  </a:tblGrid>
                  <a:tr h="1066800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>
                          <a:blip r:embed="rId3"/>
                          <a:stretch>
                            <a:fillRect l="-224" t="-1705" r="-301119" b="-3806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1600" b="0" dirty="0" smtClean="0"/>
                            <a:t>Выбытие основных фондов по всем каналам</a:t>
                          </a:r>
                          <a:r>
                            <a:rPr lang="ru-RU" sz="1600" b="0" baseline="0" dirty="0" smtClean="0"/>
                            <a:t> за год</a:t>
                          </a:r>
                        </a:p>
                        <a:p>
                          <a:pPr algn="ctr"/>
                          <a:r>
                            <a:rPr lang="ru-RU" sz="1600" b="0" baseline="0" dirty="0" smtClean="0"/>
                            <a:t>В</a:t>
                          </a:r>
                          <a:endParaRPr lang="ru-RU" sz="1600" b="0" dirty="0" smtClean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1600" b="0" dirty="0" smtClean="0"/>
                            <a:t>Поступление основных фондов по всем каналам за год</a:t>
                          </a:r>
                        </a:p>
                        <a:p>
                          <a:pPr algn="ctr"/>
                          <a:r>
                            <a:rPr lang="ru-RU" sz="1600" b="0" dirty="0" smtClean="0"/>
                            <a:t>П</a:t>
                          </a:r>
                          <a:endParaRPr lang="ru-RU" sz="1600" b="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>
                          <a:blip r:embed="rId3"/>
                          <a:stretch>
                            <a:fillRect l="-300447" t="-1705" r="-895" b="-3806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867960358"/>
                      </a:ext>
                    </a:extLst>
                  </a:tr>
                  <a:tr h="3352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1600" b="0" dirty="0" smtClean="0"/>
                            <a:t>1750</a:t>
                          </a:r>
                          <a:endParaRPr lang="ru-RU" sz="1600" b="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1600" b="0" dirty="0" smtClean="0"/>
                            <a:t>130</a:t>
                          </a:r>
                          <a:endParaRPr lang="ru-RU" sz="1600" b="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1600" b="0" dirty="0" smtClean="0"/>
                            <a:t>160</a:t>
                          </a:r>
                          <a:endParaRPr lang="ru-RU" sz="1600" b="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1600" b="0" dirty="0" smtClean="0"/>
                            <a:t>1720</a:t>
                          </a:r>
                          <a:endParaRPr lang="ru-RU" sz="16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966901015"/>
                      </a:ext>
                    </a:extLst>
                  </a:tr>
                </a:tbl>
              </a:graphicData>
            </a:graphic>
          </p:graphicFrame>
        </mc:Fallback>
      </mc:AlternateContent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3648641"/>
              </p:ext>
            </p:extLst>
          </p:nvPr>
        </p:nvGraphicFramePr>
        <p:xfrm>
          <a:off x="2690821" y="1932635"/>
          <a:ext cx="7269700" cy="6108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" name="Equation" r:id="rId4" imgW="2806560" imgH="228600" progId="Equation.DSMT4">
                  <p:embed/>
                </p:oleObj>
              </mc:Choice>
              <mc:Fallback>
                <p:oleObj name="Equation" r:id="rId4" imgW="280656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690821" y="1932635"/>
                        <a:ext cx="7269700" cy="61088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2807030" y="2765262"/>
            <a:ext cx="727825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200" b="1" i="1" dirty="0" smtClean="0">
                <a:solidFill>
                  <a:srgbClr val="FF0000"/>
                </a:solidFill>
              </a:rPr>
              <a:t>Баланс основных фондов по полной стоимости</a:t>
            </a:r>
            <a:endParaRPr lang="ru-RU" sz="2200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4492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2"/>
          <p:cNvSpPr>
            <a:spLocks noChangeArrowheads="1"/>
          </p:cNvSpPr>
          <p:nvPr/>
        </p:nvSpPr>
        <p:spPr bwMode="auto">
          <a:xfrm>
            <a:off x="1524001" y="2972872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184727" y="1366694"/>
            <a:ext cx="11397672" cy="9936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ct val="50000"/>
              </a:spcBef>
            </a:pPr>
            <a:r>
              <a:rPr lang="ru-RU" sz="2200" b="1" i="1" dirty="0" smtClean="0">
                <a:solidFill>
                  <a:schemeClr val="accent1"/>
                </a:solidFill>
              </a:rPr>
              <a:t>Остаточная стоимость основных фондов на начало года равна:</a:t>
            </a:r>
          </a:p>
          <a:p>
            <a:pPr algn="just">
              <a:lnSpc>
                <a:spcPct val="130000"/>
              </a:lnSpc>
              <a:spcBef>
                <a:spcPct val="50000"/>
              </a:spcBef>
            </a:pPr>
            <a:endParaRPr lang="ru-RU" b="1" dirty="0" smtClean="0">
              <a:solidFill>
                <a:schemeClr val="accent1"/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0573488"/>
              </p:ext>
            </p:extLst>
          </p:nvPr>
        </p:nvGraphicFramePr>
        <p:xfrm>
          <a:off x="738910" y="4395288"/>
          <a:ext cx="10898910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16485">
                  <a:extLst>
                    <a:ext uri="{9D8B030D-6E8A-4147-A177-3AD203B41FA5}">
                      <a16:colId xmlns:a16="http://schemas.microsoft.com/office/drawing/2014/main" val="1314373096"/>
                    </a:ext>
                  </a:extLst>
                </a:gridCol>
                <a:gridCol w="1816485">
                  <a:extLst>
                    <a:ext uri="{9D8B030D-6E8A-4147-A177-3AD203B41FA5}">
                      <a16:colId xmlns:a16="http://schemas.microsoft.com/office/drawing/2014/main" val="1820870819"/>
                    </a:ext>
                  </a:extLst>
                </a:gridCol>
                <a:gridCol w="1816485">
                  <a:extLst>
                    <a:ext uri="{9D8B030D-6E8A-4147-A177-3AD203B41FA5}">
                      <a16:colId xmlns:a16="http://schemas.microsoft.com/office/drawing/2014/main" val="3855462791"/>
                    </a:ext>
                  </a:extLst>
                </a:gridCol>
                <a:gridCol w="1816485">
                  <a:extLst>
                    <a:ext uri="{9D8B030D-6E8A-4147-A177-3AD203B41FA5}">
                      <a16:colId xmlns:a16="http://schemas.microsoft.com/office/drawing/2014/main" val="1131836571"/>
                    </a:ext>
                  </a:extLst>
                </a:gridCol>
                <a:gridCol w="2182859">
                  <a:extLst>
                    <a:ext uri="{9D8B030D-6E8A-4147-A177-3AD203B41FA5}">
                      <a16:colId xmlns:a16="http://schemas.microsoft.com/office/drawing/2014/main" val="1000267510"/>
                    </a:ext>
                  </a:extLst>
                </a:gridCol>
                <a:gridCol w="1450111">
                  <a:extLst>
                    <a:ext uri="{9D8B030D-6E8A-4147-A177-3AD203B41FA5}">
                      <a16:colId xmlns:a16="http://schemas.microsoft.com/office/drawing/2014/main" val="1741319786"/>
                    </a:ext>
                  </a:extLst>
                </a:gridCol>
              </a:tblGrid>
              <a:tr h="821088"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 smtClean="0"/>
                        <a:t>Наличие основных фондов на начало года</a:t>
                      </a:r>
                      <a:endParaRPr lang="ru-RU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/>
                        <a:t>Поступило в отчетном году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 smtClean="0"/>
                        <a:t>Капитальный ремонт и модернизация</a:t>
                      </a:r>
                      <a:endParaRPr lang="ru-RU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 smtClean="0"/>
                        <a:t>Выбыло</a:t>
                      </a:r>
                      <a:r>
                        <a:rPr lang="ru-RU" sz="1800" b="0" baseline="0" dirty="0" smtClean="0"/>
                        <a:t> в отчетном году</a:t>
                      </a:r>
                      <a:endParaRPr lang="ru-RU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 smtClean="0"/>
                        <a:t>Амортизационные отчисления (износ за год)</a:t>
                      </a:r>
                      <a:endParaRPr lang="ru-RU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 smtClean="0"/>
                        <a:t>Наличие на конец</a:t>
                      </a:r>
                      <a:endParaRPr lang="ru-RU" sz="18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7960358"/>
                  </a:ext>
                </a:extLst>
              </a:tr>
              <a:tr h="322255"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 smtClean="0"/>
                        <a:t>946</a:t>
                      </a:r>
                      <a:endParaRPr lang="ru-RU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 smtClean="0"/>
                        <a:t>160</a:t>
                      </a:r>
                      <a:endParaRPr lang="ru-RU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 smtClean="0"/>
                        <a:t>-</a:t>
                      </a:r>
                      <a:endParaRPr lang="ru-RU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 smtClean="0"/>
                        <a:t>25</a:t>
                      </a:r>
                      <a:endParaRPr lang="ru-RU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 smtClean="0"/>
                        <a:t>100</a:t>
                      </a:r>
                      <a:endParaRPr lang="ru-RU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 smtClean="0"/>
                        <a:t>981</a:t>
                      </a:r>
                      <a:endParaRPr lang="ru-RU" sz="18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6901015"/>
                  </a:ext>
                </a:extLst>
              </a:tr>
            </a:tbl>
          </a:graphicData>
        </a:graphic>
      </p:graphicFrame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3173283"/>
              </p:ext>
            </p:extLst>
          </p:nvPr>
        </p:nvGraphicFramePr>
        <p:xfrm>
          <a:off x="2025829" y="1842209"/>
          <a:ext cx="7715468" cy="7387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3" name="Equation" r:id="rId3" imgW="2387520" imgH="228600" progId="Equation.DSMT4">
                  <p:embed/>
                </p:oleObj>
              </mc:Choice>
              <mc:Fallback>
                <p:oleObj name="Equation" r:id="rId3" imgW="238752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025829" y="1842209"/>
                        <a:ext cx="7715468" cy="73871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1006765" y="2580924"/>
            <a:ext cx="10363200" cy="5324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  <a:spcBef>
                <a:spcPct val="50000"/>
              </a:spcBef>
            </a:pPr>
            <a:r>
              <a:rPr lang="ru-RU" sz="2200" b="1" i="1" dirty="0">
                <a:solidFill>
                  <a:schemeClr val="accent1"/>
                </a:solidFill>
              </a:rPr>
              <a:t>Остаточная стоимость основных фондов на конец года </a:t>
            </a:r>
            <a:r>
              <a:rPr lang="ru-RU" sz="2200" b="1" i="1" dirty="0" smtClean="0">
                <a:solidFill>
                  <a:schemeClr val="accent1"/>
                </a:solidFill>
              </a:rPr>
              <a:t>равна</a:t>
            </a:r>
            <a:r>
              <a:rPr lang="ru-RU" sz="2200" b="1" i="1" dirty="0">
                <a:solidFill>
                  <a:schemeClr val="accent1"/>
                </a:solidFill>
              </a:rPr>
              <a:t>:</a:t>
            </a: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2653820"/>
              </p:ext>
            </p:extLst>
          </p:nvPr>
        </p:nvGraphicFramePr>
        <p:xfrm>
          <a:off x="1231900" y="3124865"/>
          <a:ext cx="9547222" cy="7270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4" name="Equation" r:id="rId5" imgW="3238200" imgH="228600" progId="Equation.DSMT4">
                  <p:embed/>
                </p:oleObj>
              </mc:Choice>
              <mc:Fallback>
                <p:oleObj name="Equation" r:id="rId5" imgW="323820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231900" y="3124865"/>
                        <a:ext cx="9547222" cy="72703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2577221" y="3863390"/>
            <a:ext cx="9005178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200" b="1" i="1" dirty="0" smtClean="0">
                <a:solidFill>
                  <a:srgbClr val="FF0000"/>
                </a:solidFill>
              </a:rPr>
              <a:t>Баланс основных фондов по остаточной стоимости</a:t>
            </a:r>
            <a:endParaRPr lang="ru-RU" sz="2200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4025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800"/>
                            </p:stCondLst>
                            <p:childTnLst>
                              <p:par>
                                <p:cTn id="11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2"/>
          <p:cNvSpPr>
            <a:spLocks noChangeArrowheads="1"/>
          </p:cNvSpPr>
          <p:nvPr/>
        </p:nvSpPr>
        <p:spPr bwMode="auto">
          <a:xfrm>
            <a:off x="1524001" y="2972872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pSp>
        <p:nvGrpSpPr>
          <p:cNvPr id="11" name="Группа 10"/>
          <p:cNvGrpSpPr/>
          <p:nvPr/>
        </p:nvGrpSpPr>
        <p:grpSpPr>
          <a:xfrm>
            <a:off x="0" y="2058205"/>
            <a:ext cx="5407954" cy="2239902"/>
            <a:chOff x="3111948" y="1375242"/>
            <a:chExt cx="5678453" cy="2379864"/>
          </a:xfrm>
        </p:grpSpPr>
        <p:sp>
          <p:nvSpPr>
            <p:cNvPr id="4" name="Text Box 3"/>
            <p:cNvSpPr txBox="1">
              <a:spLocks noChangeArrowheads="1"/>
            </p:cNvSpPr>
            <p:nvPr/>
          </p:nvSpPr>
          <p:spPr bwMode="auto">
            <a:xfrm>
              <a:off x="3111948" y="1375242"/>
              <a:ext cx="5678453" cy="1733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sz="2000" b="1" i="1" dirty="0" smtClean="0">
                  <a:solidFill>
                    <a:schemeClr val="accent2"/>
                  </a:solidFill>
                </a:rPr>
                <a:t>1. Определим показатели динамики ОФ:</a:t>
              </a:r>
            </a:p>
            <a:p>
              <a:pPr marL="342900" indent="-342900" algn="ctr">
                <a:buFont typeface="Arial" panose="020B0604020202020204" pitchFamily="34" charset="0"/>
                <a:buChar char="•"/>
              </a:pPr>
              <a:r>
                <a:rPr lang="ru-RU" sz="2000" b="1" i="1" dirty="0">
                  <a:solidFill>
                    <a:schemeClr val="accent1"/>
                  </a:solidFill>
                </a:rPr>
                <a:t>п</a:t>
              </a:r>
              <a:r>
                <a:rPr lang="ru-RU" sz="2000" b="1" i="1" dirty="0" smtClean="0">
                  <a:solidFill>
                    <a:schemeClr val="accent1"/>
                  </a:solidFill>
                </a:rPr>
                <a:t>о полной стоимости: </a:t>
              </a:r>
            </a:p>
            <a:p>
              <a:pPr algn="ctr">
                <a:spcBef>
                  <a:spcPct val="50000"/>
                </a:spcBef>
              </a:pPr>
              <a:endParaRPr lang="ru-RU" sz="2000" b="1" i="1" dirty="0" smtClean="0">
                <a:solidFill>
                  <a:schemeClr val="accent1"/>
                </a:solidFill>
              </a:endParaRPr>
            </a:p>
            <a:p>
              <a:pPr algn="just">
                <a:spcBef>
                  <a:spcPct val="50000"/>
                </a:spcBef>
              </a:pPr>
              <a:endParaRPr lang="ru-RU" sz="2000" b="1" dirty="0" smtClean="0">
                <a:solidFill>
                  <a:schemeClr val="accent1"/>
                </a:solidFill>
              </a:endParaRPr>
            </a:p>
          </p:txBody>
        </p:sp>
        <p:graphicFrame>
          <p:nvGraphicFramePr>
            <p:cNvPr id="5" name="Объект 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716412598"/>
                </p:ext>
              </p:extLst>
            </p:nvPr>
          </p:nvGraphicFramePr>
          <p:xfrm>
            <a:off x="3744701" y="2012534"/>
            <a:ext cx="4412945" cy="7616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216" name="Equation" r:id="rId3" imgW="2501640" imgH="431640" progId="Equation.DSMT4">
                    <p:embed/>
                  </p:oleObj>
                </mc:Choice>
                <mc:Fallback>
                  <p:oleObj name="Equation" r:id="rId3" imgW="2501640" imgH="431640" progId="Equation.DSMT4">
                    <p:embed/>
                    <p:pic>
                      <p:nvPicPr>
                        <p:cNvPr id="5" name="Объект 4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3744701" y="2012534"/>
                          <a:ext cx="4412945" cy="76162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" name="Прямоугольник 8"/>
            <p:cNvSpPr/>
            <p:nvPr/>
          </p:nvSpPr>
          <p:spPr>
            <a:xfrm>
              <a:off x="3763865" y="2691815"/>
              <a:ext cx="4571525" cy="42511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342900" indent="-342900" algn="ctr">
                <a:buFont typeface="Arial" panose="020B0604020202020204" pitchFamily="34" charset="0"/>
                <a:buChar char="•"/>
              </a:pPr>
              <a:r>
                <a:rPr lang="ru-RU" sz="2000" b="1" i="1" dirty="0">
                  <a:solidFill>
                    <a:schemeClr val="accent1"/>
                  </a:solidFill>
                </a:rPr>
                <a:t>п</a:t>
              </a:r>
              <a:r>
                <a:rPr lang="ru-RU" sz="2000" b="1" i="1" dirty="0" smtClean="0">
                  <a:solidFill>
                    <a:schemeClr val="accent1"/>
                  </a:solidFill>
                </a:rPr>
                <a:t>о </a:t>
              </a:r>
              <a:r>
                <a:rPr lang="ru-RU" sz="2000" b="1" i="1" dirty="0">
                  <a:solidFill>
                    <a:schemeClr val="accent1"/>
                  </a:solidFill>
                </a:rPr>
                <a:t>остаточной стоимости: </a:t>
              </a:r>
            </a:p>
          </p:txBody>
        </p:sp>
        <p:graphicFrame>
          <p:nvGraphicFramePr>
            <p:cNvPr id="10" name="Объект 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280412431"/>
                </p:ext>
              </p:extLst>
            </p:nvPr>
          </p:nvGraphicFramePr>
          <p:xfrm>
            <a:off x="4199277" y="3060523"/>
            <a:ext cx="3922351" cy="69458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217" name="Equation" r:id="rId5" imgW="2438280" imgH="431640" progId="Equation.DSMT4">
                    <p:embed/>
                  </p:oleObj>
                </mc:Choice>
                <mc:Fallback>
                  <p:oleObj name="Equation" r:id="rId5" imgW="2438280" imgH="431640" progId="Equation.DSMT4">
                    <p:embed/>
                    <p:pic>
                      <p:nvPicPr>
                        <p:cNvPr id="10" name="Объект 9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4199277" y="3060523"/>
                          <a:ext cx="3922351" cy="694583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4" name="Группа 13"/>
          <p:cNvGrpSpPr/>
          <p:nvPr/>
        </p:nvGrpSpPr>
        <p:grpSpPr>
          <a:xfrm>
            <a:off x="5220012" y="1989783"/>
            <a:ext cx="7047345" cy="3226283"/>
            <a:chOff x="240145" y="1446628"/>
            <a:chExt cx="11573164" cy="2827682"/>
          </a:xfrm>
        </p:grpSpPr>
        <p:sp>
          <p:nvSpPr>
            <p:cNvPr id="15" name="Text Box 3"/>
            <p:cNvSpPr txBox="1">
              <a:spLocks noChangeArrowheads="1"/>
            </p:cNvSpPr>
            <p:nvPr/>
          </p:nvSpPr>
          <p:spPr bwMode="auto">
            <a:xfrm>
              <a:off x="240145" y="1446628"/>
              <a:ext cx="11573164" cy="16185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lnSpc>
                  <a:spcPct val="130000"/>
                </a:lnSpc>
                <a:spcBef>
                  <a:spcPct val="50000"/>
                </a:spcBef>
              </a:pPr>
              <a:r>
                <a:rPr lang="ru-RU" sz="2000" b="1" i="1" dirty="0" smtClean="0">
                  <a:solidFill>
                    <a:schemeClr val="accent2"/>
                  </a:solidFill>
                </a:rPr>
                <a:t>2.Определим показатели состояния ОФ:</a:t>
              </a:r>
            </a:p>
            <a:p>
              <a:pPr marL="342900" indent="-342900" algn="ctr">
                <a:lnSpc>
                  <a:spcPct val="130000"/>
                </a:lnSpc>
                <a:buFont typeface="Arial" panose="020B0604020202020204" pitchFamily="34" charset="0"/>
                <a:buChar char="•"/>
              </a:pPr>
              <a:r>
                <a:rPr lang="ru-RU" sz="2000" b="1" i="1" dirty="0" smtClean="0">
                  <a:solidFill>
                    <a:schemeClr val="accent1"/>
                  </a:solidFill>
                </a:rPr>
                <a:t>коэффициент износа на н. г. по условию = 45 %</a:t>
              </a:r>
            </a:p>
            <a:p>
              <a:pPr marL="342900" indent="-342900" algn="ctr">
                <a:lnSpc>
                  <a:spcPct val="130000"/>
                </a:lnSpc>
                <a:buFont typeface="Arial" panose="020B0604020202020204" pitchFamily="34" charset="0"/>
                <a:buChar char="•"/>
              </a:pPr>
              <a:r>
                <a:rPr lang="ru-RU" sz="2000" b="1" i="1" dirty="0" smtClean="0">
                  <a:solidFill>
                    <a:schemeClr val="accent1"/>
                  </a:solidFill>
                </a:rPr>
                <a:t>коэффициент износа на конец года:</a:t>
              </a:r>
            </a:p>
            <a:p>
              <a:pPr algn="ctr">
                <a:lnSpc>
                  <a:spcPct val="130000"/>
                </a:lnSpc>
                <a:spcBef>
                  <a:spcPct val="50000"/>
                </a:spcBef>
              </a:pPr>
              <a:endParaRPr lang="ru-RU" sz="2000" b="1" i="1" dirty="0" smtClean="0">
                <a:solidFill>
                  <a:schemeClr val="accent1"/>
                </a:solidFill>
              </a:endParaRPr>
            </a:p>
          </p:txBody>
        </p:sp>
        <p:graphicFrame>
          <p:nvGraphicFramePr>
            <p:cNvPr id="16" name="Объект 1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820362680"/>
                </p:ext>
              </p:extLst>
            </p:nvPr>
          </p:nvGraphicFramePr>
          <p:xfrm>
            <a:off x="1316250" y="2491492"/>
            <a:ext cx="9811860" cy="58452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218" name="Equation" r:id="rId7" imgW="3288960" imgH="431640" progId="Equation.DSMT4">
                    <p:embed/>
                  </p:oleObj>
                </mc:Choice>
                <mc:Fallback>
                  <p:oleObj name="Equation" r:id="rId7" imgW="3288960" imgH="431640" progId="Equation.DSMT4">
                    <p:embed/>
                    <p:pic>
                      <p:nvPicPr>
                        <p:cNvPr id="16" name="Объект 15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1316250" y="2491492"/>
                          <a:ext cx="9811860" cy="584528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7" name="Прямоугольник 16"/>
            <p:cNvSpPr/>
            <p:nvPr/>
          </p:nvSpPr>
          <p:spPr>
            <a:xfrm>
              <a:off x="1303927" y="2957786"/>
              <a:ext cx="9605092" cy="39513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342900" indent="-342900" algn="ctr">
                <a:lnSpc>
                  <a:spcPct val="130000"/>
                </a:lnSpc>
                <a:buFont typeface="Arial" panose="020B0604020202020204" pitchFamily="34" charset="0"/>
                <a:buChar char="•"/>
              </a:pPr>
              <a:r>
                <a:rPr lang="ru-RU" sz="2000" b="1" i="1" dirty="0">
                  <a:solidFill>
                    <a:schemeClr val="accent1"/>
                  </a:solidFill>
                </a:rPr>
                <a:t>коэффициент годности на начало года:</a:t>
              </a:r>
            </a:p>
          </p:txBody>
        </p:sp>
        <p:graphicFrame>
          <p:nvGraphicFramePr>
            <p:cNvPr id="18" name="Объект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218558647"/>
                </p:ext>
              </p:extLst>
            </p:nvPr>
          </p:nvGraphicFramePr>
          <p:xfrm>
            <a:off x="2136509" y="3295985"/>
            <a:ext cx="8171341" cy="34755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219" name="Equation" r:id="rId9" imgW="2539800" imgH="241200" progId="Equation.DSMT4">
                    <p:embed/>
                  </p:oleObj>
                </mc:Choice>
                <mc:Fallback>
                  <p:oleObj name="Equation" r:id="rId9" imgW="2539800" imgH="241200" progId="Equation.DSMT4">
                    <p:embed/>
                    <p:pic>
                      <p:nvPicPr>
                        <p:cNvPr id="18" name="Объект 17"/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2136509" y="3295985"/>
                          <a:ext cx="8171341" cy="347556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9" name="Прямоугольник 18"/>
            <p:cNvSpPr/>
            <p:nvPr/>
          </p:nvSpPr>
          <p:spPr>
            <a:xfrm>
              <a:off x="1316249" y="3574287"/>
              <a:ext cx="9363537" cy="39513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342900" indent="-342900" algn="ctr">
                <a:lnSpc>
                  <a:spcPct val="130000"/>
                </a:lnSpc>
                <a:buFont typeface="Arial" panose="020B0604020202020204" pitchFamily="34" charset="0"/>
                <a:buChar char="•"/>
              </a:pPr>
              <a:r>
                <a:rPr lang="ru-RU" sz="2000" b="1" i="1" dirty="0">
                  <a:solidFill>
                    <a:schemeClr val="accent1"/>
                  </a:solidFill>
                </a:rPr>
                <a:t>коэффициент годности на </a:t>
              </a:r>
              <a:r>
                <a:rPr lang="ru-RU" sz="2000" b="1" i="1" dirty="0" smtClean="0">
                  <a:solidFill>
                    <a:schemeClr val="accent1"/>
                  </a:solidFill>
                </a:rPr>
                <a:t>конец </a:t>
              </a:r>
              <a:r>
                <a:rPr lang="ru-RU" sz="2000" b="1" i="1" dirty="0">
                  <a:solidFill>
                    <a:schemeClr val="accent1"/>
                  </a:solidFill>
                </a:rPr>
                <a:t>года:</a:t>
              </a:r>
            </a:p>
          </p:txBody>
        </p:sp>
        <p:graphicFrame>
          <p:nvGraphicFramePr>
            <p:cNvPr id="20" name="Объект 1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234060537"/>
                </p:ext>
              </p:extLst>
            </p:nvPr>
          </p:nvGraphicFramePr>
          <p:xfrm>
            <a:off x="2102036" y="3885738"/>
            <a:ext cx="8240287" cy="38857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220" name="Equation" r:id="rId11" imgW="2781000" imgH="241200" progId="Equation.DSMT4">
                    <p:embed/>
                  </p:oleObj>
                </mc:Choice>
                <mc:Fallback>
                  <p:oleObj name="Equation" r:id="rId11" imgW="2781000" imgH="241200" progId="Equation.DSMT4">
                    <p:embed/>
                    <p:pic>
                      <p:nvPicPr>
                        <p:cNvPr id="20" name="Объект 19"/>
                        <p:cNvPicPr/>
                        <p:nvPr/>
                      </p:nvPicPr>
                      <p:blipFill>
                        <a:blip r:embed="rId12"/>
                        <a:stretch>
                          <a:fillRect/>
                        </a:stretch>
                      </p:blipFill>
                      <p:spPr>
                        <a:xfrm>
                          <a:off x="2102036" y="3885738"/>
                          <a:ext cx="8240287" cy="388572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779321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2"/>
          <p:cNvSpPr>
            <a:spLocks noChangeArrowheads="1"/>
          </p:cNvSpPr>
          <p:nvPr/>
        </p:nvSpPr>
        <p:spPr bwMode="auto">
          <a:xfrm>
            <a:off x="1524001" y="2972872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pSp>
        <p:nvGrpSpPr>
          <p:cNvPr id="23" name="Группа 22"/>
          <p:cNvGrpSpPr/>
          <p:nvPr/>
        </p:nvGrpSpPr>
        <p:grpSpPr>
          <a:xfrm>
            <a:off x="-553312" y="1646332"/>
            <a:ext cx="6468828" cy="2653080"/>
            <a:chOff x="199201" y="1423713"/>
            <a:chExt cx="11573164" cy="3160264"/>
          </a:xfrm>
        </p:grpSpPr>
        <p:sp>
          <p:nvSpPr>
            <p:cNvPr id="24" name="Text Box 3"/>
            <p:cNvSpPr txBox="1">
              <a:spLocks noChangeArrowheads="1"/>
            </p:cNvSpPr>
            <p:nvPr/>
          </p:nvSpPr>
          <p:spPr bwMode="auto">
            <a:xfrm>
              <a:off x="199201" y="1423713"/>
              <a:ext cx="11573164" cy="26267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lnSpc>
                  <a:spcPct val="130000"/>
                </a:lnSpc>
                <a:spcBef>
                  <a:spcPct val="50000"/>
                </a:spcBef>
              </a:pPr>
              <a:r>
                <a:rPr lang="ru-RU" sz="2000" b="1" i="1" dirty="0" smtClean="0">
                  <a:solidFill>
                    <a:schemeClr val="accent2"/>
                  </a:solidFill>
                </a:rPr>
                <a:t>3.Определим показатели движения ОФ:</a:t>
              </a:r>
            </a:p>
            <a:p>
              <a:pPr marL="342900" indent="-342900" algn="ctr">
                <a:lnSpc>
                  <a:spcPct val="130000"/>
                </a:lnSpc>
                <a:buFont typeface="Arial" panose="020B0604020202020204" pitchFamily="34" charset="0"/>
                <a:buChar char="•"/>
              </a:pPr>
              <a:r>
                <a:rPr lang="ru-RU" sz="2000" b="1" i="1" dirty="0" smtClean="0">
                  <a:solidFill>
                    <a:schemeClr val="accent1"/>
                  </a:solidFill>
                </a:rPr>
                <a:t>коэффициент обновления ОФ:</a:t>
              </a:r>
            </a:p>
            <a:p>
              <a:pPr marL="342900" indent="-342900" algn="ctr">
                <a:lnSpc>
                  <a:spcPct val="130000"/>
                </a:lnSpc>
                <a:buFont typeface="Arial" panose="020B0604020202020204" pitchFamily="34" charset="0"/>
                <a:buChar char="•"/>
              </a:pPr>
              <a:endParaRPr lang="ru-RU" sz="2000" b="1" i="1" dirty="0" smtClean="0">
                <a:solidFill>
                  <a:schemeClr val="accent1"/>
                </a:solidFill>
              </a:endParaRPr>
            </a:p>
            <a:p>
              <a:pPr algn="ctr">
                <a:lnSpc>
                  <a:spcPct val="130000"/>
                </a:lnSpc>
              </a:pPr>
              <a:endParaRPr lang="ru-RU" sz="2000" b="1" i="1" dirty="0" smtClean="0">
                <a:solidFill>
                  <a:schemeClr val="accent1"/>
                </a:solidFill>
              </a:endParaRPr>
            </a:p>
            <a:p>
              <a:pPr algn="ctr">
                <a:lnSpc>
                  <a:spcPct val="130000"/>
                </a:lnSpc>
                <a:spcBef>
                  <a:spcPct val="50000"/>
                </a:spcBef>
              </a:pPr>
              <a:endParaRPr lang="ru-RU" sz="2000" b="1" i="1" dirty="0" smtClean="0">
                <a:solidFill>
                  <a:schemeClr val="accent1"/>
                </a:solidFill>
              </a:endParaRPr>
            </a:p>
          </p:txBody>
        </p:sp>
        <p:graphicFrame>
          <p:nvGraphicFramePr>
            <p:cNvPr id="25" name="Объект 2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181651930"/>
                </p:ext>
              </p:extLst>
            </p:nvPr>
          </p:nvGraphicFramePr>
          <p:xfrm>
            <a:off x="3498106" y="2343384"/>
            <a:ext cx="5952938" cy="90328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48" name="Equation" r:id="rId3" imgW="2260440" imgH="431640" progId="Equation.DSMT4">
                    <p:embed/>
                  </p:oleObj>
                </mc:Choice>
                <mc:Fallback>
                  <p:oleObj name="Equation" r:id="rId3" imgW="2260440" imgH="431640" progId="Equation.DSMT4">
                    <p:embed/>
                    <p:pic>
                      <p:nvPicPr>
                        <p:cNvPr id="4" name="Объект 3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3498106" y="2343384"/>
                          <a:ext cx="5952938" cy="90328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6" name="Объект 2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897936836"/>
                </p:ext>
              </p:extLst>
            </p:nvPr>
          </p:nvGraphicFramePr>
          <p:xfrm>
            <a:off x="3498106" y="3755753"/>
            <a:ext cx="6114897" cy="82822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49" name="Equation" r:id="rId5" imgW="2361960" imgH="431640" progId="Equation.DSMT4">
                    <p:embed/>
                  </p:oleObj>
                </mc:Choice>
                <mc:Fallback>
                  <p:oleObj name="Equation" r:id="rId5" imgW="2361960" imgH="431640" progId="Equation.DSMT4">
                    <p:embed/>
                    <p:pic>
                      <p:nvPicPr>
                        <p:cNvPr id="5" name="Объект 4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3498106" y="3755753"/>
                          <a:ext cx="6114897" cy="828224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7" name="Прямоугольник 26"/>
            <p:cNvSpPr/>
            <p:nvPr/>
          </p:nvSpPr>
          <p:spPr>
            <a:xfrm>
              <a:off x="2268713" y="3257907"/>
              <a:ext cx="7740293" cy="53701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342900" indent="-342900" algn="ctr">
                <a:lnSpc>
                  <a:spcPct val="130000"/>
                </a:lnSpc>
                <a:buFont typeface="Arial" panose="020B0604020202020204" pitchFamily="34" charset="0"/>
                <a:buChar char="•"/>
              </a:pPr>
              <a:r>
                <a:rPr lang="ru-RU" sz="2000" b="1" i="1" dirty="0">
                  <a:solidFill>
                    <a:schemeClr val="accent1"/>
                  </a:solidFill>
                </a:rPr>
                <a:t>коэффициент </a:t>
              </a:r>
              <a:r>
                <a:rPr lang="ru-RU" sz="2000" b="1" i="1" dirty="0" smtClean="0">
                  <a:solidFill>
                    <a:schemeClr val="accent1"/>
                  </a:solidFill>
                </a:rPr>
                <a:t>выбытия ОФ</a:t>
              </a:r>
              <a:r>
                <a:rPr lang="ru-RU" sz="2000" b="1" i="1" dirty="0">
                  <a:solidFill>
                    <a:schemeClr val="accent1"/>
                  </a:solidFill>
                </a:rPr>
                <a:t>:</a:t>
              </a:r>
            </a:p>
          </p:txBody>
        </p:sp>
      </p:grpSp>
      <p:grpSp>
        <p:nvGrpSpPr>
          <p:cNvPr id="28" name="Группа 27"/>
          <p:cNvGrpSpPr/>
          <p:nvPr/>
        </p:nvGrpSpPr>
        <p:grpSpPr>
          <a:xfrm>
            <a:off x="5393733" y="1310877"/>
            <a:ext cx="6843674" cy="4953995"/>
            <a:chOff x="1370332" y="1051335"/>
            <a:chExt cx="8864599" cy="2553934"/>
          </a:xfrm>
        </p:grpSpPr>
        <p:grpSp>
          <p:nvGrpSpPr>
            <p:cNvPr id="29" name="Группа 28"/>
            <p:cNvGrpSpPr/>
            <p:nvPr/>
          </p:nvGrpSpPr>
          <p:grpSpPr>
            <a:xfrm>
              <a:off x="1370332" y="1051335"/>
              <a:ext cx="8864599" cy="2045091"/>
              <a:chOff x="-1420" y="1030284"/>
              <a:chExt cx="11573164" cy="2436047"/>
            </a:xfrm>
          </p:grpSpPr>
          <p:sp>
            <p:nvSpPr>
              <p:cNvPr id="32" name="Text Box 3"/>
              <p:cNvSpPr txBox="1">
                <a:spLocks noChangeArrowheads="1"/>
              </p:cNvSpPr>
              <p:nvPr/>
            </p:nvSpPr>
            <p:spPr bwMode="auto">
              <a:xfrm>
                <a:off x="-1420" y="1030284"/>
                <a:ext cx="11573164" cy="22302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ru-RU" sz="2000" b="1" i="1" dirty="0" smtClean="0">
                    <a:solidFill>
                      <a:schemeClr val="accent2"/>
                    </a:solidFill>
                  </a:rPr>
                  <a:t>4.Определим показатели использования ОФ:</a:t>
                </a:r>
              </a:p>
              <a:p>
                <a:pPr marL="342900" indent="-342900" algn="ctr">
                  <a:buFont typeface="Arial" panose="020B0604020202020204" pitchFamily="34" charset="0"/>
                  <a:buChar char="•"/>
                </a:pPr>
                <a:r>
                  <a:rPr lang="ru-RU" sz="2000" b="1" i="1" dirty="0" smtClean="0">
                    <a:solidFill>
                      <a:schemeClr val="accent1"/>
                    </a:solidFill>
                  </a:rPr>
                  <a:t>фондоотдача:</a:t>
                </a:r>
              </a:p>
              <a:p>
                <a:pPr marL="342900" indent="-342900" algn="ctr">
                  <a:buFont typeface="Arial" panose="020B0604020202020204" pitchFamily="34" charset="0"/>
                  <a:buChar char="•"/>
                </a:pPr>
                <a:endParaRPr lang="ru-RU" sz="2000" b="1" i="1" dirty="0" smtClean="0">
                  <a:solidFill>
                    <a:schemeClr val="accent1"/>
                  </a:solidFill>
                </a:endParaRPr>
              </a:p>
              <a:p>
                <a:pPr algn="ctr"/>
                <a:endParaRPr lang="ru-RU" sz="2000" b="1" i="1" dirty="0" smtClean="0">
                  <a:solidFill>
                    <a:schemeClr val="accent1"/>
                  </a:solidFill>
                </a:endParaRPr>
              </a:p>
              <a:p>
                <a:pPr algn="ctr">
                  <a:spcBef>
                    <a:spcPct val="50000"/>
                  </a:spcBef>
                </a:pPr>
                <a:endParaRPr lang="ru-RU" sz="2000" b="1" i="1" dirty="0">
                  <a:solidFill>
                    <a:schemeClr val="accent1"/>
                  </a:solidFill>
                </a:endParaRPr>
              </a:p>
              <a:p>
                <a:pPr algn="ctr"/>
                <a:r>
                  <a:rPr lang="ru-RU" sz="2000" b="1" i="1" dirty="0" smtClean="0">
                    <a:solidFill>
                      <a:schemeClr val="accent1"/>
                    </a:solidFill>
                  </a:rPr>
                  <a:t>т.е. на 1 руб. задействованных ОФ предприятие получило 2 руб. продукции. Нормой считается, если фондоотдача не ниже 1,5. Т. о., использование ОФ на предприятии можно считать эффективным. </a:t>
                </a:r>
              </a:p>
              <a:p>
                <a:pPr algn="ctr"/>
                <a:endParaRPr lang="ru-RU" sz="2000" b="1" i="1" dirty="0" smtClean="0">
                  <a:solidFill>
                    <a:schemeClr val="accent1"/>
                  </a:solidFill>
                </a:endParaRPr>
              </a:p>
            </p:txBody>
          </p:sp>
          <p:sp>
            <p:nvSpPr>
              <p:cNvPr id="33" name="Прямоугольник 32"/>
              <p:cNvSpPr/>
              <p:nvPr/>
            </p:nvSpPr>
            <p:spPr>
              <a:xfrm>
                <a:off x="3362234" y="3220630"/>
                <a:ext cx="4419142" cy="24570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342900" indent="-342900" algn="ctr">
                  <a:buFont typeface="Arial" panose="020B0604020202020204" pitchFamily="34" charset="0"/>
                  <a:buChar char="•"/>
                </a:pPr>
                <a:r>
                  <a:rPr lang="ru-RU" sz="2000" b="1" i="1" dirty="0" err="1" smtClean="0">
                    <a:solidFill>
                      <a:schemeClr val="accent1"/>
                    </a:solidFill>
                  </a:rPr>
                  <a:t>фондоемкость</a:t>
                </a:r>
                <a:r>
                  <a:rPr lang="ru-RU" sz="2000" b="1" i="1" dirty="0" smtClean="0">
                    <a:solidFill>
                      <a:schemeClr val="accent1"/>
                    </a:solidFill>
                  </a:rPr>
                  <a:t>:</a:t>
                </a:r>
                <a:endParaRPr lang="ru-RU" sz="2000" b="1" i="1" dirty="0">
                  <a:solidFill>
                    <a:schemeClr val="accent1"/>
                  </a:solidFill>
                </a:endParaRPr>
              </a:p>
            </p:txBody>
          </p:sp>
        </p:grpSp>
        <p:graphicFrame>
          <p:nvGraphicFramePr>
            <p:cNvPr id="30" name="Объект 2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998718307"/>
                </p:ext>
              </p:extLst>
            </p:nvPr>
          </p:nvGraphicFramePr>
          <p:xfrm>
            <a:off x="4110184" y="1382740"/>
            <a:ext cx="3543104" cy="47911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50" name="Equation" r:id="rId7" imgW="1511280" imgH="431640" progId="Equation.DSMT4">
                    <p:embed/>
                  </p:oleObj>
                </mc:Choice>
                <mc:Fallback>
                  <p:oleObj name="Equation" r:id="rId7" imgW="1511280" imgH="431640" progId="Equation.DSMT4">
                    <p:embed/>
                    <p:pic>
                      <p:nvPicPr>
                        <p:cNvPr id="10" name="Объект 9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4110184" y="1382740"/>
                          <a:ext cx="3543104" cy="479119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1" name="Объект 3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63416502"/>
                </p:ext>
              </p:extLst>
            </p:nvPr>
          </p:nvGraphicFramePr>
          <p:xfrm>
            <a:off x="4110184" y="3062964"/>
            <a:ext cx="3058050" cy="54230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51" name="Equation" r:id="rId9" imgW="1295280" imgH="431640" progId="Equation.DSMT4">
                    <p:embed/>
                  </p:oleObj>
                </mc:Choice>
                <mc:Fallback>
                  <p:oleObj name="Equation" r:id="rId9" imgW="1295280" imgH="431640" progId="Equation.DSMT4">
                    <p:embed/>
                    <p:pic>
                      <p:nvPicPr>
                        <p:cNvPr id="18" name="Объект 17"/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4110184" y="3062964"/>
                          <a:ext cx="3058050" cy="54230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4" name="Прямоугольник 33"/>
          <p:cNvSpPr/>
          <p:nvPr/>
        </p:nvSpPr>
        <p:spPr>
          <a:xfrm>
            <a:off x="5476363" y="6204351"/>
            <a:ext cx="671563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i="1" dirty="0">
                <a:solidFill>
                  <a:schemeClr val="accent1"/>
                </a:solidFill>
              </a:rPr>
              <a:t>т.е. на 1 руб. </a:t>
            </a:r>
            <a:r>
              <a:rPr lang="ru-RU" sz="2000" b="1" i="1" dirty="0" smtClean="0">
                <a:solidFill>
                  <a:schemeClr val="accent1"/>
                </a:solidFill>
              </a:rPr>
              <a:t>продукции было затрачено 50 коп. ОФ</a:t>
            </a:r>
            <a:endParaRPr lang="ru-RU" sz="2000" b="1" i="1" dirty="0">
              <a:solidFill>
                <a:schemeClr val="accent1"/>
              </a:solidFill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-144649" y="4320048"/>
            <a:ext cx="565150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i="1" dirty="0">
                <a:solidFill>
                  <a:schemeClr val="accent1"/>
                </a:solidFill>
              </a:rPr>
              <a:t>т.е. </a:t>
            </a:r>
            <a:r>
              <a:rPr lang="ru-RU" sz="2000" b="1" i="1" dirty="0" smtClean="0">
                <a:solidFill>
                  <a:schemeClr val="accent1"/>
                </a:solidFill>
              </a:rPr>
              <a:t>обновление ОФ идет быстрее, чем выбытие</a:t>
            </a:r>
            <a:endParaRPr lang="ru-RU" sz="2000" b="1" i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4610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2"/>
          <p:cNvSpPr>
            <a:spLocks noChangeArrowheads="1"/>
          </p:cNvSpPr>
          <p:nvPr/>
        </p:nvSpPr>
        <p:spPr bwMode="auto">
          <a:xfrm>
            <a:off x="1524001" y="2972872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435263" y="1424223"/>
            <a:ext cx="11397672" cy="8509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  <a:spcBef>
                <a:spcPct val="50000"/>
              </a:spcBef>
            </a:pPr>
            <a:r>
              <a:rPr lang="ru-RU" sz="2000" b="1" dirty="0" smtClean="0">
                <a:solidFill>
                  <a:schemeClr val="accent1"/>
                </a:solidFill>
              </a:rPr>
              <a:t>Задача </a:t>
            </a:r>
            <a:r>
              <a:rPr lang="ru-RU" sz="2000" b="1" dirty="0">
                <a:solidFill>
                  <a:schemeClr val="accent1"/>
                </a:solidFill>
              </a:rPr>
              <a:t>2</a:t>
            </a:r>
            <a:r>
              <a:rPr lang="ru-RU" sz="2000" b="1" dirty="0" smtClean="0">
                <a:solidFill>
                  <a:schemeClr val="accent1"/>
                </a:solidFill>
              </a:rPr>
              <a:t>. Имеются данные о наличии и движении основных фондов организации за год.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4179760"/>
              </p:ext>
            </p:extLst>
          </p:nvPr>
        </p:nvGraphicFramePr>
        <p:xfrm>
          <a:off x="324425" y="2428391"/>
          <a:ext cx="1150851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541166">
                  <a:extLst>
                    <a:ext uri="{9D8B030D-6E8A-4147-A177-3AD203B41FA5}">
                      <a16:colId xmlns:a16="http://schemas.microsoft.com/office/drawing/2014/main" val="4135347083"/>
                    </a:ext>
                  </a:extLst>
                </a:gridCol>
                <a:gridCol w="1967344">
                  <a:extLst>
                    <a:ext uri="{9D8B030D-6E8A-4147-A177-3AD203B41FA5}">
                      <a16:colId xmlns:a16="http://schemas.microsoft.com/office/drawing/2014/main" val="318118535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Показатель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Сумма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68478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b="0" i="1" dirty="0" smtClean="0"/>
                        <a:t>Остаточная стоимость основных фондов на начало года, млн руб.</a:t>
                      </a:r>
                      <a:endParaRPr lang="ru-RU" sz="1800" b="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i="1" dirty="0" smtClean="0"/>
                        <a:t>10,8</a:t>
                      </a:r>
                      <a:endParaRPr lang="ru-RU" sz="1800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79492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b="0" i="1" dirty="0" smtClean="0"/>
                        <a:t>Степень износа основных фондов на начало года, %</a:t>
                      </a:r>
                      <a:endParaRPr lang="ru-RU" sz="1800" b="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i="1" dirty="0" smtClean="0"/>
                        <a:t>22</a:t>
                      </a:r>
                      <a:endParaRPr lang="ru-RU" sz="1800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8344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b="0" i="1" dirty="0" smtClean="0"/>
                        <a:t>Введено новых основных фондов за год, млн руб.</a:t>
                      </a:r>
                      <a:endParaRPr lang="ru-RU" sz="1800" b="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i="1" dirty="0" smtClean="0"/>
                        <a:t>1,9</a:t>
                      </a:r>
                      <a:endParaRPr lang="ru-RU" sz="1800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4018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b="0" i="1" dirty="0" smtClean="0"/>
                        <a:t>Выбыло основных фондов по остаточной</a:t>
                      </a:r>
                      <a:r>
                        <a:rPr lang="ru-RU" sz="1800" b="0" i="1" baseline="0" dirty="0" smtClean="0"/>
                        <a:t> стоимости за год, млн руб.</a:t>
                      </a:r>
                      <a:endParaRPr lang="ru-RU" sz="1800" b="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i="1" dirty="0" smtClean="0"/>
                        <a:t>0,8</a:t>
                      </a:r>
                      <a:endParaRPr lang="ru-RU" sz="1800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3632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b="0" i="1" dirty="0" smtClean="0"/>
                        <a:t>Степень годности выбывших основных фондов, %</a:t>
                      </a:r>
                      <a:endParaRPr lang="ru-RU" sz="1800" b="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i="1" dirty="0" smtClean="0"/>
                        <a:t>65</a:t>
                      </a:r>
                      <a:endParaRPr lang="ru-RU" sz="1800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29481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b="0" i="1" dirty="0" smtClean="0"/>
                        <a:t>Сумма</a:t>
                      </a:r>
                      <a:r>
                        <a:rPr lang="ru-RU" sz="1800" b="0" i="1" baseline="0" dirty="0" smtClean="0"/>
                        <a:t> начисленного износа за год, млн руб.</a:t>
                      </a:r>
                      <a:endParaRPr lang="ru-RU" sz="1800" b="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i="1" dirty="0" smtClean="0"/>
                        <a:t>1,5</a:t>
                      </a:r>
                      <a:endParaRPr lang="ru-RU" sz="1800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43638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b="0" i="1" dirty="0" smtClean="0"/>
                        <a:t>Стоимость произведенной продукции, млн руб.</a:t>
                      </a:r>
                      <a:endParaRPr lang="ru-RU" sz="1800" b="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i="1" dirty="0" smtClean="0"/>
                        <a:t>25</a:t>
                      </a:r>
                      <a:endParaRPr lang="ru-RU" sz="1800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59809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8253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2"/>
          <p:cNvSpPr>
            <a:spLocks noChangeArrowheads="1"/>
          </p:cNvSpPr>
          <p:nvPr/>
        </p:nvSpPr>
        <p:spPr bwMode="auto">
          <a:xfrm>
            <a:off x="1524001" y="2972872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196850" y="1326607"/>
            <a:ext cx="1156335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 b="1" dirty="0" smtClean="0">
                <a:solidFill>
                  <a:schemeClr val="accent1"/>
                </a:solidFill>
              </a:rPr>
              <a:t>Решение. На основе приведенных данных построим баланс основных фондов по полной и первоначальной стоимости.</a:t>
            </a:r>
          </a:p>
          <a:p>
            <a:pPr algn="just"/>
            <a:r>
              <a:rPr lang="ru-RU" b="1" dirty="0" smtClean="0">
                <a:solidFill>
                  <a:schemeClr val="accent1"/>
                </a:solidFill>
              </a:rPr>
              <a:t>На начало года:</a:t>
            </a:r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9810024"/>
              </p:ext>
            </p:extLst>
          </p:nvPr>
        </p:nvGraphicFramePr>
        <p:xfrm>
          <a:off x="2216684" y="1956939"/>
          <a:ext cx="3847566" cy="18464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0" name="Equation" r:id="rId3" imgW="1714320" imgH="914400" progId="Equation.DSMT4">
                  <p:embed/>
                </p:oleObj>
              </mc:Choice>
              <mc:Fallback>
                <p:oleObj name="Equation" r:id="rId3" imgW="1714320" imgH="914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216684" y="1956939"/>
                        <a:ext cx="3847566" cy="184640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196850" y="3793264"/>
            <a:ext cx="116649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solidFill>
                  <a:schemeClr val="accent1"/>
                </a:solidFill>
              </a:rPr>
              <a:t>Стоимость выбывших основных фондов по полной первоначальной стоимости определим на основе коэффициента годности:</a:t>
            </a:r>
            <a:endParaRPr lang="ru-RU" b="1" dirty="0">
              <a:solidFill>
                <a:schemeClr val="accent1"/>
              </a:solidFill>
            </a:endParaRPr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8218833"/>
              </p:ext>
            </p:extLst>
          </p:nvPr>
        </p:nvGraphicFramePr>
        <p:xfrm>
          <a:off x="196850" y="4423471"/>
          <a:ext cx="3625850" cy="924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1" name="Equation" r:id="rId5" imgW="1955520" imgH="431640" progId="Equation.DSMT4">
                  <p:embed/>
                </p:oleObj>
              </mc:Choice>
              <mc:Fallback>
                <p:oleObj name="Equation" r:id="rId5" imgW="195552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96850" y="4423471"/>
                        <a:ext cx="3625850" cy="9241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3890927"/>
              </p:ext>
            </p:extLst>
          </p:nvPr>
        </p:nvGraphicFramePr>
        <p:xfrm>
          <a:off x="614796" y="5403802"/>
          <a:ext cx="10898908" cy="115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24727">
                  <a:extLst>
                    <a:ext uri="{9D8B030D-6E8A-4147-A177-3AD203B41FA5}">
                      <a16:colId xmlns:a16="http://schemas.microsoft.com/office/drawing/2014/main" val="1314373096"/>
                    </a:ext>
                  </a:extLst>
                </a:gridCol>
                <a:gridCol w="2724727">
                  <a:extLst>
                    <a:ext uri="{9D8B030D-6E8A-4147-A177-3AD203B41FA5}">
                      <a16:colId xmlns:a16="http://schemas.microsoft.com/office/drawing/2014/main" val="1820870819"/>
                    </a:ext>
                  </a:extLst>
                </a:gridCol>
                <a:gridCol w="2724727">
                  <a:extLst>
                    <a:ext uri="{9D8B030D-6E8A-4147-A177-3AD203B41FA5}">
                      <a16:colId xmlns:a16="http://schemas.microsoft.com/office/drawing/2014/main" val="3855462791"/>
                    </a:ext>
                  </a:extLst>
                </a:gridCol>
                <a:gridCol w="2724727">
                  <a:extLst>
                    <a:ext uri="{9D8B030D-6E8A-4147-A177-3AD203B41FA5}">
                      <a16:colId xmlns:a16="http://schemas.microsoft.com/office/drawing/2014/main" val="1131836571"/>
                    </a:ext>
                  </a:extLst>
                </a:gridCol>
              </a:tblGrid>
              <a:tr h="657772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Наличие основных фондов на начало года</a:t>
                      </a:r>
                      <a:endParaRPr lang="ru-RU" sz="1600" b="1" dirty="0" smtClean="0">
                        <a:solidFill>
                          <a:schemeClr val="accent2"/>
                        </a:solidFill>
                      </a:endParaRPr>
                    </a:p>
                    <a:p>
                      <a:pPr algn="ctr"/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/>
                        <a:t>Введено в действие основных фондов за год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Выбыло основных фондов за год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Наличие основных фондов на конец года</a:t>
                      </a:r>
                      <a:endParaRPr lang="ru-RU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7960358"/>
                  </a:ext>
                </a:extLst>
              </a:tr>
              <a:tr h="267981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13,8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1,9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1,2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14,5</a:t>
                      </a:r>
                      <a:endParaRPr lang="ru-RU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69010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9005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2"/>
          <p:cNvSpPr>
            <a:spLocks noChangeArrowheads="1"/>
          </p:cNvSpPr>
          <p:nvPr/>
        </p:nvSpPr>
        <p:spPr bwMode="auto">
          <a:xfrm>
            <a:off x="1524001" y="2972872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2345658" y="1245490"/>
            <a:ext cx="8445499" cy="5324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  <a:spcBef>
                <a:spcPct val="50000"/>
              </a:spcBef>
            </a:pPr>
            <a:r>
              <a:rPr lang="ru-RU" sz="2200" b="1" dirty="0" smtClean="0">
                <a:solidFill>
                  <a:schemeClr val="accent2"/>
                </a:solidFill>
              </a:rPr>
              <a:t>Баланс основных фондов по остаточной стоимости</a:t>
            </a: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8697736"/>
              </p:ext>
            </p:extLst>
          </p:nvPr>
        </p:nvGraphicFramePr>
        <p:xfrm>
          <a:off x="781049" y="2265635"/>
          <a:ext cx="10655300" cy="115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1060">
                  <a:extLst>
                    <a:ext uri="{9D8B030D-6E8A-4147-A177-3AD203B41FA5}">
                      <a16:colId xmlns:a16="http://schemas.microsoft.com/office/drawing/2014/main" val="1314373096"/>
                    </a:ext>
                  </a:extLst>
                </a:gridCol>
                <a:gridCol w="2131060">
                  <a:extLst>
                    <a:ext uri="{9D8B030D-6E8A-4147-A177-3AD203B41FA5}">
                      <a16:colId xmlns:a16="http://schemas.microsoft.com/office/drawing/2014/main" val="1820870819"/>
                    </a:ext>
                  </a:extLst>
                </a:gridCol>
                <a:gridCol w="2131060">
                  <a:extLst>
                    <a:ext uri="{9D8B030D-6E8A-4147-A177-3AD203B41FA5}">
                      <a16:colId xmlns:a16="http://schemas.microsoft.com/office/drawing/2014/main" val="1131836571"/>
                    </a:ext>
                  </a:extLst>
                </a:gridCol>
                <a:gridCol w="2560882">
                  <a:extLst>
                    <a:ext uri="{9D8B030D-6E8A-4147-A177-3AD203B41FA5}">
                      <a16:colId xmlns:a16="http://schemas.microsoft.com/office/drawing/2014/main" val="1000267510"/>
                    </a:ext>
                  </a:extLst>
                </a:gridCol>
                <a:gridCol w="1701238">
                  <a:extLst>
                    <a:ext uri="{9D8B030D-6E8A-4147-A177-3AD203B41FA5}">
                      <a16:colId xmlns:a16="http://schemas.microsoft.com/office/drawing/2014/main" val="1741319786"/>
                    </a:ext>
                  </a:extLst>
                </a:gridCol>
              </a:tblGrid>
              <a:tr h="821088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Наличие основных фондов на начало года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/>
                        <a:t>Поступило в отчетном году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Выбыло</a:t>
                      </a:r>
                      <a:r>
                        <a:rPr lang="ru-RU" sz="1600" b="1" baseline="0" dirty="0" smtClean="0"/>
                        <a:t> в отчетном году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Амортизационные отчисления</a:t>
                      </a:r>
                    </a:p>
                    <a:p>
                      <a:pPr algn="ctr"/>
                      <a:r>
                        <a:rPr lang="ru-RU" sz="1600" b="1" dirty="0" smtClean="0"/>
                        <a:t>(износ за год)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Наличие на конец</a:t>
                      </a:r>
                      <a:endParaRPr lang="ru-RU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7960358"/>
                  </a:ext>
                </a:extLst>
              </a:tr>
              <a:tr h="322255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10,8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1,9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0,8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1,5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10,4</a:t>
                      </a:r>
                      <a:endParaRPr lang="ru-RU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6901015"/>
                  </a:ext>
                </a:extLst>
              </a:tr>
            </a:tbl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1601823"/>
              </p:ext>
            </p:extLst>
          </p:nvPr>
        </p:nvGraphicFramePr>
        <p:xfrm>
          <a:off x="3721498" y="1723372"/>
          <a:ext cx="4953158" cy="5213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65" name="Equation" r:id="rId3" imgW="2171520" imgH="228600" progId="Equation.DSMT4">
                  <p:embed/>
                </p:oleObj>
              </mc:Choice>
              <mc:Fallback>
                <p:oleObj name="Equation" r:id="rId3" imgW="217152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721498" y="1723372"/>
                        <a:ext cx="4953158" cy="5213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2875658"/>
              </p:ext>
            </p:extLst>
          </p:nvPr>
        </p:nvGraphicFramePr>
        <p:xfrm>
          <a:off x="210804" y="3629997"/>
          <a:ext cx="3510694" cy="1233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66" name="Equation" r:id="rId5" imgW="1879560" imgH="660240" progId="Equation.DSMT4">
                  <p:embed/>
                </p:oleObj>
              </mc:Choice>
              <mc:Fallback>
                <p:oleObj name="Equation" r:id="rId5" imgW="1879560" imgH="6602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0804" y="3629997"/>
                        <a:ext cx="3510694" cy="12334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4721642"/>
              </p:ext>
            </p:extLst>
          </p:nvPr>
        </p:nvGraphicFramePr>
        <p:xfrm>
          <a:off x="210804" y="4903903"/>
          <a:ext cx="2974646" cy="16182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67" name="Equation" r:id="rId7" imgW="1587240" imgH="863280" progId="Equation.DSMT4">
                  <p:embed/>
                </p:oleObj>
              </mc:Choice>
              <mc:Fallback>
                <p:oleObj name="Equation" r:id="rId7" imgW="1587240" imgH="863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10804" y="4903903"/>
                        <a:ext cx="2974646" cy="161820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Объект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4885029"/>
              </p:ext>
            </p:extLst>
          </p:nvPr>
        </p:nvGraphicFramePr>
        <p:xfrm>
          <a:off x="6108699" y="3751759"/>
          <a:ext cx="2968623" cy="960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68" name="Equation" r:id="rId9" imgW="1295280" imgH="419040" progId="Equation.DSMT4">
                  <p:embed/>
                </p:oleObj>
              </mc:Choice>
              <mc:Fallback>
                <p:oleObj name="Equation" r:id="rId9" imgW="1295280" imgH="419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6108699" y="3751759"/>
                        <a:ext cx="2968623" cy="9604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Объект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6066963"/>
              </p:ext>
            </p:extLst>
          </p:nvPr>
        </p:nvGraphicFramePr>
        <p:xfrm>
          <a:off x="6108699" y="5074017"/>
          <a:ext cx="3060701" cy="9711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69" name="Equation" r:id="rId11" imgW="1320480" imgH="419040" progId="Equation.DSMT4">
                  <p:embed/>
                </p:oleObj>
              </mc:Choice>
              <mc:Fallback>
                <p:oleObj name="Equation" r:id="rId11" imgW="1320480" imgH="419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6108699" y="5074017"/>
                        <a:ext cx="3060701" cy="97118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34695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нутренние слайды">
  <a:themeElements>
    <a:clrScheme name="СтГАУ 1">
      <a:dk1>
        <a:sysClr val="windowText" lastClr="000000"/>
      </a:dk1>
      <a:lt1>
        <a:sysClr val="window" lastClr="FFFFFF"/>
      </a:lt1>
      <a:dk2>
        <a:srgbClr val="44546A"/>
      </a:dk2>
      <a:lt2>
        <a:srgbClr val="B6BFC5"/>
      </a:lt2>
      <a:accent1>
        <a:srgbClr val="172C6C"/>
      </a:accent1>
      <a:accent2>
        <a:srgbClr val="FF0000"/>
      </a:accent2>
      <a:accent3>
        <a:srgbClr val="EAE0B5"/>
      </a:accent3>
      <a:accent4>
        <a:srgbClr val="67430C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ГАУ">
      <a:majorFont>
        <a:latin typeface="Inter Medium"/>
        <a:ea typeface=""/>
        <a:cs typeface=""/>
      </a:majorFont>
      <a:minorFont>
        <a:latin typeface="Inter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0" tIns="0" rIns="0" bIns="0" rtlCol="0" anchor="t" anchorCtr="0">
        <a:normAutofit/>
      </a:bodyPr>
      <a:lstStyle>
        <a:defPPr algn="l">
          <a:defRPr b="0" dirty="0">
            <a:solidFill>
              <a:schemeClr val="tx1"/>
            </a:solidFill>
            <a:latin typeface="+mj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6180</TotalTime>
  <Words>1785</Words>
  <Application>Microsoft Office PowerPoint</Application>
  <PresentationFormat>Широкоэкранный</PresentationFormat>
  <Paragraphs>413</Paragraphs>
  <Slides>28</Slides>
  <Notes>8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28</vt:i4>
      </vt:variant>
    </vt:vector>
  </HeadingPairs>
  <TitlesOfParts>
    <vt:vector size="37" baseType="lpstr">
      <vt:lpstr>Arial</vt:lpstr>
      <vt:lpstr>Calibri</vt:lpstr>
      <vt:lpstr>Cambria Math</vt:lpstr>
      <vt:lpstr>Inter</vt:lpstr>
      <vt:lpstr>Inter Medium</vt:lpstr>
      <vt:lpstr>Times New Roman</vt:lpstr>
      <vt:lpstr>Внутренние слайды</vt:lpstr>
      <vt:lpstr>Equation</vt:lpstr>
      <vt:lpstr>MathType 6.0 Equation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Леонид Вихлянцев</dc:creator>
  <cp:lastModifiedBy>Admin</cp:lastModifiedBy>
  <cp:revision>283</cp:revision>
  <dcterms:created xsi:type="dcterms:W3CDTF">2022-12-13T07:06:26Z</dcterms:created>
  <dcterms:modified xsi:type="dcterms:W3CDTF">2023-11-21T14:36:08Z</dcterms:modified>
</cp:coreProperties>
</file>